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4"/>
  </p:notesMasterIdLst>
  <p:sldIdLst>
    <p:sldId id="292" r:id="rId2"/>
    <p:sldId id="326" r:id="rId3"/>
    <p:sldId id="348" r:id="rId4"/>
    <p:sldId id="349" r:id="rId5"/>
    <p:sldId id="350" r:id="rId6"/>
    <p:sldId id="351" r:id="rId7"/>
    <p:sldId id="352" r:id="rId8"/>
    <p:sldId id="353" r:id="rId9"/>
    <p:sldId id="358" r:id="rId10"/>
    <p:sldId id="338" r:id="rId11"/>
    <p:sldId id="339" r:id="rId12"/>
    <p:sldId id="340" r:id="rId13"/>
    <p:sldId id="327" r:id="rId14"/>
    <p:sldId id="329" r:id="rId15"/>
    <p:sldId id="330" r:id="rId16"/>
    <p:sldId id="331" r:id="rId17"/>
    <p:sldId id="268" r:id="rId18"/>
    <p:sldId id="325" r:id="rId19"/>
    <p:sldId id="258" r:id="rId20"/>
    <p:sldId id="269" r:id="rId21"/>
    <p:sldId id="332" r:id="rId22"/>
    <p:sldId id="333" r:id="rId23"/>
    <p:sldId id="291" r:id="rId24"/>
    <p:sldId id="342" r:id="rId25"/>
    <p:sldId id="286" r:id="rId26"/>
    <p:sldId id="295" r:id="rId27"/>
    <p:sldId id="341" r:id="rId28"/>
    <p:sldId id="306" r:id="rId29"/>
    <p:sldId id="294" r:id="rId30"/>
    <p:sldId id="308" r:id="rId31"/>
    <p:sldId id="302" r:id="rId32"/>
    <p:sldId id="443" r:id="rId33"/>
    <p:sldId id="307" r:id="rId34"/>
    <p:sldId id="296" r:id="rId35"/>
    <p:sldId id="320" r:id="rId36"/>
    <p:sldId id="323" r:id="rId37"/>
    <p:sldId id="322" r:id="rId38"/>
    <p:sldId id="324" r:id="rId39"/>
    <p:sldId id="321" r:id="rId40"/>
    <p:sldId id="309" r:id="rId41"/>
    <p:sldId id="297" r:id="rId42"/>
    <p:sldId id="315" r:id="rId43"/>
    <p:sldId id="310" r:id="rId44"/>
    <p:sldId id="319" r:id="rId45"/>
    <p:sldId id="336" r:id="rId46"/>
    <p:sldId id="337" r:id="rId47"/>
    <p:sldId id="317" r:id="rId48"/>
    <p:sldId id="314" r:id="rId49"/>
    <p:sldId id="335" r:id="rId50"/>
    <p:sldId id="316" r:id="rId51"/>
    <p:sldId id="313" r:id="rId52"/>
    <p:sldId id="334" r:id="rId53"/>
    <p:sldId id="343" r:id="rId54"/>
    <p:sldId id="345" r:id="rId55"/>
    <p:sldId id="346" r:id="rId56"/>
    <p:sldId id="359" r:id="rId57"/>
    <p:sldId id="360" r:id="rId58"/>
    <p:sldId id="361" r:id="rId59"/>
    <p:sldId id="362" r:id="rId60"/>
    <p:sldId id="363" r:id="rId61"/>
    <p:sldId id="364" r:id="rId62"/>
    <p:sldId id="355" r:id="rId63"/>
    <p:sldId id="357" r:id="rId64"/>
    <p:sldId id="356" r:id="rId65"/>
    <p:sldId id="365" r:id="rId66"/>
    <p:sldId id="366" r:id="rId67"/>
    <p:sldId id="367" r:id="rId68"/>
    <p:sldId id="368" r:id="rId69"/>
    <p:sldId id="369" r:id="rId70"/>
    <p:sldId id="370" r:id="rId71"/>
    <p:sldId id="371" r:id="rId72"/>
    <p:sldId id="372" r:id="rId73"/>
    <p:sldId id="373" r:id="rId74"/>
    <p:sldId id="374" r:id="rId75"/>
    <p:sldId id="375" r:id="rId76"/>
    <p:sldId id="376" r:id="rId77"/>
    <p:sldId id="377" r:id="rId78"/>
    <p:sldId id="378" r:id="rId79"/>
    <p:sldId id="379" r:id="rId80"/>
    <p:sldId id="380" r:id="rId81"/>
    <p:sldId id="381" r:id="rId82"/>
    <p:sldId id="382" r:id="rId83"/>
    <p:sldId id="383" r:id="rId84"/>
    <p:sldId id="384" r:id="rId85"/>
    <p:sldId id="385" r:id="rId86"/>
    <p:sldId id="386" r:id="rId87"/>
    <p:sldId id="387" r:id="rId88"/>
    <p:sldId id="388" r:id="rId89"/>
    <p:sldId id="389" r:id="rId90"/>
    <p:sldId id="390" r:id="rId91"/>
    <p:sldId id="391" r:id="rId92"/>
    <p:sldId id="392" r:id="rId93"/>
    <p:sldId id="393" r:id="rId94"/>
    <p:sldId id="394" r:id="rId95"/>
    <p:sldId id="395" r:id="rId96"/>
    <p:sldId id="396" r:id="rId97"/>
    <p:sldId id="397" r:id="rId98"/>
    <p:sldId id="398" r:id="rId99"/>
    <p:sldId id="399" r:id="rId100"/>
    <p:sldId id="400" r:id="rId101"/>
    <p:sldId id="401" r:id="rId102"/>
    <p:sldId id="402" r:id="rId103"/>
    <p:sldId id="403" r:id="rId104"/>
    <p:sldId id="404" r:id="rId105"/>
    <p:sldId id="405" r:id="rId106"/>
    <p:sldId id="406" r:id="rId107"/>
    <p:sldId id="407" r:id="rId108"/>
    <p:sldId id="408" r:id="rId109"/>
    <p:sldId id="409" r:id="rId110"/>
    <p:sldId id="410" r:id="rId111"/>
    <p:sldId id="411" r:id="rId112"/>
    <p:sldId id="412" r:id="rId113"/>
    <p:sldId id="413" r:id="rId114"/>
    <p:sldId id="414" r:id="rId115"/>
    <p:sldId id="415" r:id="rId116"/>
    <p:sldId id="416" r:id="rId117"/>
    <p:sldId id="417" r:id="rId118"/>
    <p:sldId id="418" r:id="rId119"/>
    <p:sldId id="419" r:id="rId120"/>
    <p:sldId id="420" r:id="rId121"/>
    <p:sldId id="422" r:id="rId122"/>
    <p:sldId id="425" r:id="rId123"/>
    <p:sldId id="426" r:id="rId124"/>
    <p:sldId id="428" r:id="rId125"/>
    <p:sldId id="429" r:id="rId126"/>
    <p:sldId id="444" r:id="rId127"/>
    <p:sldId id="430" r:id="rId128"/>
    <p:sldId id="431" r:id="rId129"/>
    <p:sldId id="445" r:id="rId130"/>
    <p:sldId id="432" r:id="rId131"/>
    <p:sldId id="433" r:id="rId132"/>
    <p:sldId id="446" r:id="rId133"/>
    <p:sldId id="434" r:id="rId134"/>
    <p:sldId id="435" r:id="rId135"/>
    <p:sldId id="447" r:id="rId136"/>
    <p:sldId id="436" r:id="rId137"/>
    <p:sldId id="437" r:id="rId138"/>
    <p:sldId id="438" r:id="rId139"/>
    <p:sldId id="439" r:id="rId140"/>
    <p:sldId id="440" r:id="rId141"/>
    <p:sldId id="441" r:id="rId142"/>
    <p:sldId id="442" r:id="rId1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972EC65A-60A7-44FD-BCE6-5D48DACA9F5C}">
          <p14:sldIdLst>
            <p14:sldId id="292"/>
          </p14:sldIdLst>
        </p14:section>
        <p14:section name="什么是 Git 以及 Github" id="{6BE8E430-C666-4A0E-8399-0DCA7BE8DC09}">
          <p14:sldIdLst>
            <p14:sldId id="326"/>
            <p14:sldId id="348"/>
            <p14:sldId id="349"/>
            <p14:sldId id="350"/>
            <p14:sldId id="351"/>
            <p14:sldId id="352"/>
            <p14:sldId id="353"/>
            <p14:sldId id="358"/>
            <p14:sldId id="338"/>
            <p14:sldId id="339"/>
            <p14:sldId id="340"/>
          </p14:sldIdLst>
        </p14:section>
        <p14:section name="学习 Github 的理由" id="{E95BDC69-6AFF-4EBF-A2BC-AF5AAEA38A74}">
          <p14:sldIdLst>
            <p14:sldId id="327"/>
            <p14:sldId id="329"/>
            <p14:sldId id="330"/>
            <p14:sldId id="331"/>
          </p14:sldIdLst>
        </p14:section>
        <p14:section name="Github 的优势" id="{3FB39A56-7E0C-422F-9760-C8F73B3A62A8}">
          <p14:sldIdLst>
            <p14:sldId id="268"/>
          </p14:sldIdLst>
        </p14:section>
        <p14:section name="课程系列" id="{CA9F049D-0EE6-4BB9-AEBA-2FE06E985F3F}">
          <p14:sldIdLst>
            <p14:sldId id="325"/>
          </p14:sldIdLst>
        </p14:section>
        <p14:section name="第一季内容安排" id="{6E2C4C0D-F03A-4EF6-A149-7D58572721E4}">
          <p14:sldIdLst>
            <p14:sldId id="258"/>
          </p14:sldIdLst>
        </p14:section>
        <p14:section name="开源社区" id="{FE9254DB-EE5D-4304-BC37-665EBDC4CC22}">
          <p14:sldIdLst>
            <p14:sldId id="269"/>
          </p14:sldIdLst>
        </p14:section>
        <p14:section name="课程资料" id="{4E0069AA-C59C-4F11-B85B-A6B8AA5DB8B5}">
          <p14:sldIdLst>
            <p14:sldId id="332"/>
            <p14:sldId id="333"/>
          </p14:sldIdLst>
        </p14:section>
        <p14:section name="注册 Github 账户" id="{49A69F96-42A2-4880-A31D-F6481AADB10D}">
          <p14:sldIdLst>
            <p14:sldId id="291"/>
            <p14:sldId id="342"/>
            <p14:sldId id="286"/>
          </p14:sldIdLst>
        </p14:section>
        <p14:section name="Github 个人主页" id="{733064C5-D644-4F67-89CC-4FB923BACD09}">
          <p14:sldIdLst>
            <p14:sldId id="295"/>
            <p14:sldId id="341"/>
            <p14:sldId id="306"/>
          </p14:sldIdLst>
        </p14:section>
        <p14:section name="Github 挖宝" id="{18539A19-2274-4846-A3CF-4C668002F3DE}">
          <p14:sldIdLst>
            <p14:sldId id="294"/>
            <p14:sldId id="308"/>
          </p14:sldIdLst>
        </p14:section>
        <p14:section name="Github 仓库" id="{B7AB4074-916D-437A-81E7-A1A8C3943E18}">
          <p14:sldIdLst>
            <p14:sldId id="302"/>
            <p14:sldId id="443"/>
            <p14:sldId id="307"/>
          </p14:sldIdLst>
        </p14:section>
        <p14:section name="Git 工具" id="{516F9FC8-51F1-4277-A1EA-DB8661BFCFA4}">
          <p14:sldIdLst>
            <p14:sldId id="296"/>
            <p14:sldId id="320"/>
            <p14:sldId id="323"/>
            <p14:sldId id="322"/>
            <p14:sldId id="324"/>
            <p14:sldId id="321"/>
            <p14:sldId id="309"/>
          </p14:sldIdLst>
        </p14:section>
        <p14:section name="Git 命令" id="{91917D24-FDB8-4AAC-8600-D9BB2EA09B18}">
          <p14:sldIdLst>
            <p14:sldId id="297"/>
            <p14:sldId id="315"/>
            <p14:sldId id="310"/>
            <p14:sldId id="319"/>
            <p14:sldId id="336"/>
            <p14:sldId id="337"/>
            <p14:sldId id="317"/>
            <p14:sldId id="314"/>
            <p14:sldId id="335"/>
            <p14:sldId id="316"/>
            <p14:sldId id="313"/>
            <p14:sldId id="334"/>
          </p14:sldIdLst>
        </p14:section>
        <p14:section name="下期预告" id="{E01946BC-6A67-477E-B772-D634768E0BFF}">
          <p14:sldIdLst>
            <p14:sldId id="343"/>
            <p14:sldId id="345"/>
            <p14:sldId id="346"/>
            <p14:sldId id="359"/>
            <p14:sldId id="360"/>
            <p14:sldId id="361"/>
            <p14:sldId id="362"/>
            <p14:sldId id="363"/>
            <p14:sldId id="364"/>
            <p14:sldId id="355"/>
            <p14:sldId id="357"/>
            <p14:sldId id="356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2"/>
            <p14:sldId id="425"/>
            <p14:sldId id="426"/>
            <p14:sldId id="428"/>
            <p14:sldId id="429"/>
            <p14:sldId id="444"/>
            <p14:sldId id="430"/>
            <p14:sldId id="431"/>
            <p14:sldId id="445"/>
            <p14:sldId id="432"/>
            <p14:sldId id="433"/>
            <p14:sldId id="446"/>
            <p14:sldId id="434"/>
            <p14:sldId id="435"/>
            <p14:sldId id="447"/>
            <p14:sldId id="436"/>
            <p14:sldId id="437"/>
            <p14:sldId id="438"/>
            <p14:sldId id="439"/>
            <p14:sldId id="440"/>
            <p14:sldId id="441"/>
            <p14:sldId id="4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611F"/>
    <a:srgbClr val="6CC047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5" autoAdjust="0"/>
    <p:restoredTop sz="94660"/>
  </p:normalViewPr>
  <p:slideViewPr>
    <p:cSldViewPr>
      <p:cViewPr varScale="1">
        <p:scale>
          <a:sx n="78" d="100"/>
          <a:sy n="78" d="100"/>
        </p:scale>
        <p:origin x="854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894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86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98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035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128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86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98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86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98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8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41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43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71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2019/8/13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B2G9groIQAA0MZ0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12192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4941673" y="5301208"/>
            <a:ext cx="2308645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 </a:t>
            </a:r>
            <a:r>
              <a:rPr lang="zh-CN" altLang="en-US" sz="4400" b="1" dirty="0">
                <a:solidFill>
                  <a:srgbClr val="1C2B38"/>
                </a:solidFill>
                <a:ea typeface="微软雅黑" panose="020B0503020204020204" pitchFamily="34" charset="-122"/>
              </a:rPr>
              <a:t>实战</a:t>
            </a:r>
            <a:endParaRPr lang="zh-CN" altLang="en-US" sz="4400" b="1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33EA2A-096C-43D0-8663-9E839D8E61E8}"/>
              </a:ext>
            </a:extLst>
          </p:cNvPr>
          <p:cNvSpPr/>
          <p:nvPr/>
        </p:nvSpPr>
        <p:spPr>
          <a:xfrm>
            <a:off x="3260352" y="6279703"/>
            <a:ext cx="568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</a:t>
            </a:r>
          </a:p>
        </p:txBody>
      </p:sp>
    </p:spTree>
    <p:extLst>
      <p:ext uri="{BB962C8B-B14F-4D97-AF65-F5344CB8AC3E}">
        <p14:creationId xmlns:p14="http://schemas.microsoft.com/office/powerpoint/2010/main" val="20595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0175" r="1172"/>
          <a:stretch/>
        </p:blipFill>
        <p:spPr>
          <a:xfrm>
            <a:off x="0" y="-42661"/>
            <a:ext cx="12192000" cy="692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1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100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124744"/>
            <a:ext cx="10822096" cy="5508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在当前提交上，打标签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foo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tag foo 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在当前提交上，打标签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foo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，并给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message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信息注释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tag foo –m “message”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在当前提交之前的第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4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个版本上，打标签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foo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tag foo HEAD~4</a:t>
            </a:r>
          </a:p>
          <a:p>
            <a:pPr algn="just">
              <a:lnSpc>
                <a:spcPct val="150000"/>
              </a:lnSpc>
            </a:pP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列出所有标签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tag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tag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879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101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124744"/>
            <a:ext cx="10822096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删除标签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tag –d</a:t>
            </a:r>
            <a:r>
              <a:rPr lang="zh-CN" altLang="en-US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foo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把标签推送到远程仓库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push origin --tags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把标签推送到远程仓库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push origin v0.1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tag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78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102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687691" y="2780928"/>
            <a:ext cx="5090114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在本地的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仓库中练习视频课程中的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标签操作命令；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把课上讲的所有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标签命令整理成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格式的学习笔记，上传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924532" y="1642309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标签操作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5" name="Picture 2" descr="https://s3-eu-west-1.amazonaws.com/3tags-prod/article/550422df9457e/550422df9aac3/original.jpg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9" t="10863" b="2655"/>
          <a:stretch/>
        </p:blipFill>
        <p:spPr bwMode="auto">
          <a:xfrm>
            <a:off x="6456040" y="1642309"/>
            <a:ext cx="5116822" cy="39158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8753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9" b="13784"/>
          <a:stretch/>
        </p:blipFill>
        <p:spPr bwMode="auto">
          <a:xfrm>
            <a:off x="-4370" y="-4327"/>
            <a:ext cx="12196370" cy="513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058696" y="5575456"/>
            <a:ext cx="2074607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 err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分支</a:t>
            </a:r>
          </a:p>
        </p:txBody>
      </p:sp>
    </p:spTree>
    <p:extLst>
      <p:ext uri="{BB962C8B-B14F-4D97-AF65-F5344CB8AC3E}">
        <p14:creationId xmlns:p14="http://schemas.microsoft.com/office/powerpoint/2010/main" val="344789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104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分支</a:t>
            </a:r>
            <a:endParaRPr lang="en-US" altLang="zh-CN" sz="2667" b="1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074" name="Picture 2" descr="http://backlogtool.com/git-guide/cn/img/post/stepup/capture_stepup1_1_2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7" y="1196752"/>
            <a:ext cx="5534025" cy="454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05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105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GitFlow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工作流</a:t>
            </a:r>
            <a:endParaRPr lang="en-US" altLang="zh-CN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6" name="Picture 2" descr="https://docs.gitlab.com/ee/workflow/gitdashflow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080" y="116632"/>
            <a:ext cx="50292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60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106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滥用分支</a:t>
            </a:r>
            <a:endParaRPr lang="en-US" altLang="zh-CN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050" name="Picture 2" descr="http://image.beekka.com/blog/201207/bg20120705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920" y="1316287"/>
            <a:ext cx="8159078" cy="4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53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107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分支实例</a:t>
            </a:r>
            <a:endParaRPr lang="en-US" altLang="zh-CN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135560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C0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359696" y="3142109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C1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83832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C2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9" idx="1"/>
            <a:endCxn id="2" idx="3"/>
          </p:cNvCxnSpPr>
          <p:nvPr/>
        </p:nvCxnSpPr>
        <p:spPr>
          <a:xfrm flipH="1" flipV="1">
            <a:off x="2855640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4079776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457818" y="2211066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master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7" idx="2"/>
            <a:endCxn id="10" idx="0"/>
          </p:cNvCxnSpPr>
          <p:nvPr/>
        </p:nvCxnSpPr>
        <p:spPr>
          <a:xfrm>
            <a:off x="4943872" y="2715122"/>
            <a:ext cx="0" cy="425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64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108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分支实例</a:t>
            </a:r>
            <a:endParaRPr lang="en-US" altLang="zh-CN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135560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C0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359696" y="3142109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C1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83832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C2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9" idx="1"/>
            <a:endCxn id="2" idx="3"/>
          </p:cNvCxnSpPr>
          <p:nvPr/>
        </p:nvCxnSpPr>
        <p:spPr>
          <a:xfrm flipH="1" flipV="1">
            <a:off x="2855640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4079776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457818" y="2211066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master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7" idx="2"/>
            <a:endCxn id="10" idx="0"/>
          </p:cNvCxnSpPr>
          <p:nvPr/>
        </p:nvCxnSpPr>
        <p:spPr>
          <a:xfrm>
            <a:off x="4943872" y="2715122"/>
            <a:ext cx="0" cy="425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457818" y="4140977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iss53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5" idx="0"/>
            <a:endCxn id="10" idx="2"/>
          </p:cNvCxnSpPr>
          <p:nvPr/>
        </p:nvCxnSpPr>
        <p:spPr>
          <a:xfrm flipV="1">
            <a:off x="4943872" y="3717032"/>
            <a:ext cx="0" cy="4239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657221" y="758543"/>
            <a:ext cx="4877558" cy="584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(master) git branch iss53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81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109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分支实例</a:t>
            </a:r>
            <a:endParaRPr lang="en-US" altLang="zh-CN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135560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C0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359696" y="3142109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C1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83832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C2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9" idx="1"/>
            <a:endCxn id="2" idx="3"/>
          </p:cNvCxnSpPr>
          <p:nvPr/>
        </p:nvCxnSpPr>
        <p:spPr>
          <a:xfrm flipH="1" flipV="1">
            <a:off x="2855640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4079776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457818" y="2211066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master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7" idx="2"/>
            <a:endCxn id="10" idx="0"/>
          </p:cNvCxnSpPr>
          <p:nvPr/>
        </p:nvCxnSpPr>
        <p:spPr>
          <a:xfrm>
            <a:off x="4943872" y="2715122"/>
            <a:ext cx="0" cy="425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681954" y="4138496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iss53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5" idx="0"/>
          </p:cNvCxnSpPr>
          <p:nvPr/>
        </p:nvCxnSpPr>
        <p:spPr>
          <a:xfrm flipV="1">
            <a:off x="6168008" y="3714551"/>
            <a:ext cx="0" cy="4239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807968" y="3138487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C3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5303912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026754" y="806118"/>
            <a:ext cx="4138491" cy="584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(iss53) git commit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20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3C1545-93B3-4674-8D26-869472FB1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8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110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分支实例</a:t>
            </a:r>
            <a:endParaRPr lang="en-US" altLang="zh-CN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135560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C0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359696" y="3142109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C1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83832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C2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9" idx="1"/>
            <a:endCxn id="2" idx="3"/>
          </p:cNvCxnSpPr>
          <p:nvPr/>
        </p:nvCxnSpPr>
        <p:spPr>
          <a:xfrm flipH="1" flipV="1">
            <a:off x="2855640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4079776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457818" y="2211066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master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7" idx="2"/>
            <a:endCxn id="10" idx="0"/>
          </p:cNvCxnSpPr>
          <p:nvPr/>
        </p:nvCxnSpPr>
        <p:spPr>
          <a:xfrm>
            <a:off x="4943872" y="2715122"/>
            <a:ext cx="0" cy="425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681954" y="5073799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iss53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5" idx="0"/>
            <a:endCxn id="21" idx="2"/>
          </p:cNvCxnSpPr>
          <p:nvPr/>
        </p:nvCxnSpPr>
        <p:spPr>
          <a:xfrm flipV="1">
            <a:off x="6168008" y="4682207"/>
            <a:ext cx="0" cy="3915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807968" y="3138487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C4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5303912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807968" y="4106143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C3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5303912" y="3714551"/>
            <a:ext cx="504056" cy="415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682351" y="2206557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hotfix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5" name="直接箭头连接符 24"/>
          <p:cNvCxnSpPr>
            <a:stCxn id="24" idx="2"/>
          </p:cNvCxnSpPr>
          <p:nvPr/>
        </p:nvCxnSpPr>
        <p:spPr>
          <a:xfrm>
            <a:off x="6168405" y="2710613"/>
            <a:ext cx="0" cy="425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585213" y="770274"/>
            <a:ext cx="5021574" cy="107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(master) git branch hotfix</a:t>
            </a:r>
          </a:p>
          <a:p>
            <a:pPr algn="ctr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(hotfix) git commit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7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111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分支实例</a:t>
            </a:r>
            <a:endParaRPr lang="en-US" altLang="zh-CN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135560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C0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359696" y="3142109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C1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83832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C2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9" idx="1"/>
            <a:endCxn id="2" idx="3"/>
          </p:cNvCxnSpPr>
          <p:nvPr/>
        </p:nvCxnSpPr>
        <p:spPr>
          <a:xfrm flipH="1" flipV="1">
            <a:off x="2855640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4079776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681954" y="1279240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master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7" idx="2"/>
          </p:cNvCxnSpPr>
          <p:nvPr/>
        </p:nvCxnSpPr>
        <p:spPr>
          <a:xfrm>
            <a:off x="6168008" y="1783296"/>
            <a:ext cx="0" cy="425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681954" y="5073799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iss53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5" idx="0"/>
            <a:endCxn id="21" idx="2"/>
          </p:cNvCxnSpPr>
          <p:nvPr/>
        </p:nvCxnSpPr>
        <p:spPr>
          <a:xfrm flipV="1">
            <a:off x="6168008" y="4682207"/>
            <a:ext cx="0" cy="3915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807968" y="3138487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C4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5303912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807968" y="4106143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C3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5303912" y="3714551"/>
            <a:ext cx="504056" cy="415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682351" y="2206557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hotfix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5" name="直接箭头连接符 24"/>
          <p:cNvCxnSpPr>
            <a:stCxn id="24" idx="2"/>
          </p:cNvCxnSpPr>
          <p:nvPr/>
        </p:nvCxnSpPr>
        <p:spPr>
          <a:xfrm>
            <a:off x="6168405" y="2710613"/>
            <a:ext cx="0" cy="425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585213" y="581611"/>
            <a:ext cx="5021574" cy="584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(master) git merge hotfix</a:t>
            </a:r>
          </a:p>
        </p:txBody>
      </p:sp>
    </p:spTree>
    <p:extLst>
      <p:ext uri="{BB962C8B-B14F-4D97-AF65-F5344CB8AC3E}">
        <p14:creationId xmlns:p14="http://schemas.microsoft.com/office/powerpoint/2010/main" val="374754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112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分支实例</a:t>
            </a:r>
            <a:endParaRPr lang="en-US" altLang="zh-CN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135560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C0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359696" y="3142109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C1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83832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C2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9" idx="1"/>
            <a:endCxn id="2" idx="3"/>
          </p:cNvCxnSpPr>
          <p:nvPr/>
        </p:nvCxnSpPr>
        <p:spPr>
          <a:xfrm flipH="1" flipV="1">
            <a:off x="2855640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4079776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888088" y="5045855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iss53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5" idx="0"/>
          </p:cNvCxnSpPr>
          <p:nvPr/>
        </p:nvCxnSpPr>
        <p:spPr>
          <a:xfrm flipV="1">
            <a:off x="7374142" y="4654263"/>
            <a:ext cx="0" cy="3915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807968" y="3138487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C4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5303912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807968" y="4106143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C3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5303912" y="3714551"/>
            <a:ext cx="504056" cy="415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682351" y="2206557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master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5" name="直接箭头连接符 24"/>
          <p:cNvCxnSpPr>
            <a:stCxn id="24" idx="2"/>
          </p:cNvCxnSpPr>
          <p:nvPr/>
        </p:nvCxnSpPr>
        <p:spPr>
          <a:xfrm>
            <a:off x="6168405" y="2710613"/>
            <a:ext cx="0" cy="425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7032104" y="4100252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C5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6528048" y="4390765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85213" y="770274"/>
            <a:ext cx="5021574" cy="584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(iss53) git commit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73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113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分支实例</a:t>
            </a:r>
            <a:endParaRPr lang="en-US" altLang="zh-CN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135560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C0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359696" y="3142109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C1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83832" y="3140968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C2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9" idx="1"/>
            <a:endCxn id="2" idx="3"/>
          </p:cNvCxnSpPr>
          <p:nvPr/>
        </p:nvCxnSpPr>
        <p:spPr>
          <a:xfrm flipH="1" flipV="1">
            <a:off x="2855640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4079776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888088" y="5045855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iss53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5" idx="0"/>
          </p:cNvCxnSpPr>
          <p:nvPr/>
        </p:nvCxnSpPr>
        <p:spPr>
          <a:xfrm flipV="1">
            <a:off x="7374142" y="4654263"/>
            <a:ext cx="0" cy="3915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807968" y="3138487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C4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5303912" y="3429000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807968" y="4106143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C3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5303912" y="3714551"/>
            <a:ext cx="504056" cy="415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8112224" y="2190856"/>
            <a:ext cx="972108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master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5" name="直接箭头连接符 24"/>
          <p:cNvCxnSpPr>
            <a:stCxn id="24" idx="2"/>
          </p:cNvCxnSpPr>
          <p:nvPr/>
        </p:nvCxnSpPr>
        <p:spPr>
          <a:xfrm>
            <a:off x="8598278" y="2694912"/>
            <a:ext cx="0" cy="425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7032104" y="4100252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C5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6528048" y="4390765"/>
            <a:ext cx="504056" cy="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8256240" y="3136459"/>
            <a:ext cx="720080" cy="576064"/>
          </a:xfrm>
          <a:prstGeom prst="roundRect">
            <a:avLst/>
          </a:prstGeom>
          <a:solidFill>
            <a:srgbClr val="D4CF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C6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8" name="直接箭头连接符 27"/>
          <p:cNvCxnSpPr>
            <a:endCxn id="18" idx="3"/>
          </p:cNvCxnSpPr>
          <p:nvPr/>
        </p:nvCxnSpPr>
        <p:spPr>
          <a:xfrm flipH="1" flipV="1">
            <a:off x="6528048" y="3426519"/>
            <a:ext cx="1728192" cy="1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7752184" y="3712523"/>
            <a:ext cx="504056" cy="3877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585213" y="770274"/>
            <a:ext cx="5021574" cy="584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(master) git merge iss53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61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114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06627" y="1412776"/>
            <a:ext cx="10778746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要点：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在不同分支上，修改同一个文件；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不同的人，修改了同一个文件；</a:t>
            </a:r>
            <a:endParaRPr lang="en-US" altLang="zh-CN" sz="2133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不同的仓库，修改了同一个文件；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冲突只在合并分支的时候才会发生；</a:t>
            </a:r>
            <a:endParaRPr lang="en-US" altLang="zh-CN" sz="2133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发生冲突并不可怕，冲突的代码不会丢失；</a:t>
            </a:r>
            <a:endParaRPr lang="en-US" altLang="zh-CN" sz="2133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解决冲突，重新提交，</a:t>
            </a: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commit 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时不要给 </a:t>
            </a: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message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冲突信息的格式；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冲突解决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020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115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3815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创建分支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foo</a:t>
            </a:r>
            <a:endParaRPr lang="zh-CN" altLang="en-US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branch foo</a:t>
            </a:r>
            <a:r>
              <a:rPr lang="en-US" altLang="zh-CN"/>
              <a:t>   </a:t>
            </a:r>
          </a:p>
          <a:p>
            <a:r>
              <a:rPr lang="en-US" altLang="zh-CN"/>
              <a:t>    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切换到分支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foo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checkout foo</a:t>
            </a:r>
          </a:p>
          <a:p>
            <a:pPr algn="just">
              <a:lnSpc>
                <a:spcPct val="150000"/>
              </a:lnSpc>
            </a:pP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创建分支并同时切换到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foo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，一步做到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checkout -b foo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branch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19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116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4800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修改分支名字</a:t>
            </a:r>
            <a:endParaRPr lang="zh-CN" altLang="en-US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branch –m old_name new_name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branch –M old_name new_name</a:t>
            </a:r>
            <a:r>
              <a:rPr lang="en-US" altLang="zh-CN"/>
              <a:t>   </a:t>
            </a:r>
          </a:p>
          <a:p>
            <a:r>
              <a:rPr lang="en-US" altLang="zh-CN"/>
              <a:t>    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删除分支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foo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branch -d foo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branch –D foo</a:t>
            </a:r>
          </a:p>
          <a:p>
            <a:pPr algn="just">
              <a:lnSpc>
                <a:spcPct val="150000"/>
              </a:lnSpc>
            </a:pP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列出远程分支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branch -r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branch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971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117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4308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查看已合并的分支</a:t>
            </a:r>
            <a:endParaRPr lang="zh-CN" altLang="en-US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branch --merged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branch --no-merged</a:t>
            </a:r>
            <a:endParaRPr lang="en-US" altLang="zh-CN"/>
          </a:p>
          <a:p>
            <a:r>
              <a:rPr lang="en-US" altLang="zh-CN"/>
              <a:t>    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列出远程合并的分支</a:t>
            </a:r>
            <a:endParaRPr lang="en-US" altLang="zh-CN" sz="2133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branch -r --merged</a:t>
            </a:r>
          </a:p>
          <a:p>
            <a:pPr algn="just">
              <a:lnSpc>
                <a:spcPct val="150000"/>
              </a:lnSpc>
            </a:pP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取出远程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foo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分支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checkout –t origin/foo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branch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463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118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4308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删除远程分支</a:t>
            </a:r>
            <a:endParaRPr lang="zh-CN" altLang="en-US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push origin &lt;space&gt;:&lt;remote branch&gt;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fetch -p</a:t>
            </a:r>
            <a:endParaRPr lang="en-US" altLang="zh-CN"/>
          </a:p>
          <a:p>
            <a:r>
              <a:rPr lang="en-US" altLang="zh-CN"/>
              <a:t>    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合并分支</a:t>
            </a:r>
            <a:endParaRPr lang="en-US" altLang="zh-CN" sz="2133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merge &lt;branch name&gt;</a:t>
            </a:r>
          </a:p>
          <a:p>
            <a:pPr algn="just">
              <a:lnSpc>
                <a:spcPct val="150000"/>
              </a:lnSpc>
            </a:pPr>
            <a:endParaRPr lang="en-US" altLang="zh-CN" sz="2133" b="1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合并分支，拒绝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fast forward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，产生合并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commit</a:t>
            </a:r>
            <a:endParaRPr lang="zh-CN" altLang="en-US" sz="2133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merge –-no-ff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branch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579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119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268760"/>
            <a:ext cx="10822096" cy="5293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保存进度</a:t>
            </a:r>
            <a:endParaRPr lang="zh-CN" altLang="en-US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stash</a:t>
            </a:r>
          </a:p>
          <a:p>
            <a:r>
              <a:rPr lang="en-US" altLang="zh-CN"/>
              <a:t>    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弹出进度</a:t>
            </a:r>
            <a:endParaRPr lang="en-US" altLang="zh-CN" sz="2133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stash pop</a:t>
            </a:r>
          </a:p>
          <a:p>
            <a:pPr algn="just">
              <a:lnSpc>
                <a:spcPct val="150000"/>
              </a:lnSpc>
            </a:pPr>
            <a:endParaRPr lang="en-US" altLang="zh-CN" sz="2133" b="1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查看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stash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列表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stash list</a:t>
            </a:r>
          </a:p>
          <a:p>
            <a:pPr algn="just">
              <a:lnSpc>
                <a:spcPct val="150000"/>
              </a:lnSpc>
            </a:pPr>
            <a:endParaRPr lang="en-US" altLang="zh-CN" sz="2133" b="1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删除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stash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列表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stash clear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stash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300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529EB1-C4FF-459A-B86D-B652CF265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120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5641591" y="171213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在本地的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仓库中练习并观察课程视频中的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把课上讲的所有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命令整理成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格式的学习笔记，上传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2035939" y="1642309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分支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5" t="23268" r="32328" b="21014"/>
          <a:stretch/>
        </p:blipFill>
        <p:spPr bwMode="auto">
          <a:xfrm>
            <a:off x="6103055" y="1642309"/>
            <a:ext cx="4313425" cy="42484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77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B2G9groIQAA0MZ0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12192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4358982" y="5301208"/>
            <a:ext cx="3474028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4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</a:t>
            </a:r>
          </a:p>
        </p:txBody>
      </p:sp>
      <p:sp>
        <p:nvSpPr>
          <p:cNvPr id="4" name="矩形 3"/>
          <p:cNvSpPr/>
          <p:nvPr/>
        </p:nvSpPr>
        <p:spPr>
          <a:xfrm>
            <a:off x="3260352" y="6279703"/>
            <a:ext cx="568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 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69405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122</a:t>
            </a:fld>
            <a:endParaRPr lang="zh-CN" altLang="en-US" dirty="0"/>
          </a:p>
        </p:txBody>
      </p:sp>
      <p:grpSp>
        <p:nvGrpSpPr>
          <p:cNvPr id="7271" name="组合 7270"/>
          <p:cNvGrpSpPr/>
          <p:nvPr/>
        </p:nvGrpSpPr>
        <p:grpSpPr>
          <a:xfrm>
            <a:off x="892172" y="1772816"/>
            <a:ext cx="9775683" cy="2975946"/>
            <a:chOff x="672666" y="1143001"/>
            <a:chExt cx="7818902" cy="2447924"/>
          </a:xfrm>
        </p:grpSpPr>
        <p:grpSp>
          <p:nvGrpSpPr>
            <p:cNvPr id="7269" name="组合 7268"/>
            <p:cNvGrpSpPr>
              <a:grpSpLocks noChangeAspect="1"/>
            </p:cNvGrpSpPr>
            <p:nvPr/>
          </p:nvGrpSpPr>
          <p:grpSpPr>
            <a:xfrm>
              <a:off x="672666" y="1143001"/>
              <a:ext cx="7798668" cy="2447924"/>
              <a:chOff x="237421" y="3257551"/>
              <a:chExt cx="4565698" cy="1433127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237421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2289808" y="3916678"/>
                <a:ext cx="1025443" cy="11346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1256858" y="3257551"/>
                <a:ext cx="444409" cy="252869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82" name="Rectangle 45"/>
              <p:cNvSpPr>
                <a:spLocks noChangeArrowheads="1"/>
              </p:cNvSpPr>
              <p:nvPr/>
            </p:nvSpPr>
            <p:spPr bwMode="auto">
              <a:xfrm>
                <a:off x="2457963" y="4439430"/>
                <a:ext cx="444409" cy="251248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93" name="Rectangle 56"/>
              <p:cNvSpPr>
                <a:spLocks noChangeArrowheads="1"/>
              </p:cNvSpPr>
              <p:nvPr/>
            </p:nvSpPr>
            <p:spPr bwMode="auto">
              <a:xfrm>
                <a:off x="3456381" y="3257551"/>
                <a:ext cx="442907" cy="252869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226" name="Rectangle 89"/>
              <p:cNvSpPr>
                <a:spLocks noChangeArrowheads="1"/>
              </p:cNvSpPr>
              <p:nvPr/>
            </p:nvSpPr>
            <p:spPr bwMode="auto">
              <a:xfrm>
                <a:off x="4364716" y="4429905"/>
                <a:ext cx="438403" cy="251248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268" name="组合 7267"/>
              <p:cNvGrpSpPr/>
              <p:nvPr/>
            </p:nvGrpSpPr>
            <p:grpSpPr>
              <a:xfrm>
                <a:off x="523875" y="3355410"/>
                <a:ext cx="732983" cy="519727"/>
                <a:chOff x="523875" y="3383985"/>
                <a:chExt cx="732983" cy="519727"/>
              </a:xfrm>
            </p:grpSpPr>
            <p:cxnSp>
              <p:nvCxnSpPr>
                <p:cNvPr id="7262" name="直接连接符 726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7" name="直接连接符 7266"/>
                <p:cNvCxnSpPr>
                  <a:endCxn id="19" idx="1"/>
                </p:cNvCxnSpPr>
                <p:nvPr/>
              </p:nvCxnSpPr>
              <p:spPr>
                <a:xfrm>
                  <a:off x="895350" y="3383985"/>
                  <a:ext cx="361508" cy="1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Rectangle 6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5"/>
              <p:cNvSpPr>
                <a:spLocks/>
              </p:cNvSpPr>
              <p:nvPr/>
            </p:nvSpPr>
            <p:spPr bwMode="auto">
              <a:xfrm flipH="1">
                <a:off x="3311448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5" name="组合 134"/>
              <p:cNvGrpSpPr/>
              <p:nvPr/>
            </p:nvGrpSpPr>
            <p:grpSpPr>
              <a:xfrm>
                <a:off x="2751752" y="3383985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6" name="直接连接符 135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组合 137"/>
              <p:cNvGrpSpPr/>
              <p:nvPr/>
            </p:nvGrpSpPr>
            <p:grpSpPr>
              <a:xfrm flipV="1">
                <a:off x="1747742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9" name="直接连接符 138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组合 140"/>
              <p:cNvGrpSpPr/>
              <p:nvPr/>
            </p:nvGrpSpPr>
            <p:grpSpPr>
              <a:xfrm flipV="1">
                <a:off x="3631733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42" name="直接连接符 14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70" name="TextBox 7269"/>
            <p:cNvSpPr txBox="1"/>
            <p:nvPr/>
          </p:nvSpPr>
          <p:spPr>
            <a:xfrm>
              <a:off x="2380130" y="1171576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112240" y="1171576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18284" y="3186273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7672439" y="3167224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920222" y="2297909"/>
            <a:ext cx="199066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1867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</a:t>
            </a:r>
          </a:p>
        </p:txBody>
      </p:sp>
      <p:sp>
        <p:nvSpPr>
          <p:cNvPr id="39" name="矩形 38"/>
          <p:cNvSpPr/>
          <p:nvPr/>
        </p:nvSpPr>
        <p:spPr>
          <a:xfrm>
            <a:off x="7662966" y="2335156"/>
            <a:ext cx="182635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 err="1">
                <a:solidFill>
                  <a:srgbClr val="FFC543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1867" dirty="0">
                <a:solidFill>
                  <a:srgbClr val="FFC543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1867" dirty="0">
                <a:solidFill>
                  <a:srgbClr val="FFC5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</a:p>
        </p:txBody>
      </p:sp>
      <p:sp>
        <p:nvSpPr>
          <p:cNvPr id="40" name="矩形 39"/>
          <p:cNvSpPr/>
          <p:nvPr/>
        </p:nvSpPr>
        <p:spPr>
          <a:xfrm>
            <a:off x="5505819" y="4763501"/>
            <a:ext cx="181603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endParaRPr lang="zh-CN" altLang="en-US" sz="1867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598574" y="4735398"/>
            <a:ext cx="187194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67" dirty="0">
                <a:solidFill>
                  <a:srgbClr val="464F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课程模块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807" y="3855981"/>
            <a:ext cx="443738" cy="5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  <a:endParaRPr lang="zh-CN" altLang="en-US" sz="6400" b="1" dirty="0">
                <a:solidFill>
                  <a:srgbClr val="1C2B38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830871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课程说明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016420" y="2820102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集中式工作流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6096000" y="3952661"/>
            <a:ext cx="5202981" cy="1144365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6" name="圆角矩形 55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" name="TextBox 136"/>
          <p:cNvSpPr txBox="1"/>
          <p:nvPr/>
        </p:nvSpPr>
        <p:spPr>
          <a:xfrm>
            <a:off x="6449220" y="4012612"/>
            <a:ext cx="1148268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215320" y="4221292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功能分支工作流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372830" y="5605474"/>
            <a:ext cx="27422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Forking 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工作流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761060" y="5605474"/>
            <a:ext cx="3157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Pull Request 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73" name="矩形 72"/>
          <p:cNvSpPr/>
          <p:nvPr/>
        </p:nvSpPr>
        <p:spPr>
          <a:xfrm>
            <a:off x="7975545" y="4211930"/>
            <a:ext cx="27286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ea typeface="微软雅黑" panose="020B0503020204020204" pitchFamily="34" charset="-122"/>
              </a:rPr>
              <a:t>Gitflow</a:t>
            </a:r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工作流</a:t>
            </a:r>
          </a:p>
        </p:txBody>
      </p:sp>
    </p:spTree>
    <p:extLst>
      <p:ext uri="{BB962C8B-B14F-4D97-AF65-F5344CB8AC3E}">
        <p14:creationId xmlns:p14="http://schemas.microsoft.com/office/powerpoint/2010/main" val="121235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124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1024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阅读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工作流指南；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719347" y="164230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了解工作流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Picture 2" descr="https://git-for-windows.github.io/img/gwindows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1772816"/>
            <a:ext cx="3096344" cy="30963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33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helpnetsecurity.com/wp-content/uploads/2016/06/githu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 b="13314"/>
          <a:stretch/>
        </p:blipFill>
        <p:spPr bwMode="auto">
          <a:xfrm>
            <a:off x="0" y="0"/>
            <a:ext cx="12192000" cy="513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363794" y="5575456"/>
            <a:ext cx="346441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集中式工作流</a:t>
            </a:r>
          </a:p>
        </p:txBody>
      </p:sp>
    </p:spTree>
    <p:extLst>
      <p:ext uri="{BB962C8B-B14F-4D97-AF65-F5344CB8AC3E}">
        <p14:creationId xmlns:p14="http://schemas.microsoft.com/office/powerpoint/2010/main" val="350614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126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集中式工作流</a:t>
            </a:r>
            <a:endParaRPr lang="en-US" altLang="zh-CN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916D62-D013-436B-8ECB-D701CD69D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26" y="1340768"/>
            <a:ext cx="6728747" cy="4176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341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127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450154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在自己的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账户下创建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-demo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邀请同学或同事，把他们加到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-demo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仓库，成为协作者；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跟同学或同事一起练习集中式工作流；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514164" y="164230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集中式工作流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5" t="12201" r="25719" b="13251"/>
          <a:stretch/>
        </p:blipFill>
        <p:spPr>
          <a:xfrm>
            <a:off x="6456040" y="1747838"/>
            <a:ext cx="4320480" cy="42021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160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9" b="-1"/>
          <a:stretch/>
        </p:blipFill>
        <p:spPr bwMode="auto">
          <a:xfrm>
            <a:off x="0" y="0"/>
            <a:ext cx="12192000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090481" y="5575456"/>
            <a:ext cx="4011034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功能分支工作流</a:t>
            </a:r>
          </a:p>
        </p:txBody>
      </p:sp>
    </p:spTree>
    <p:extLst>
      <p:ext uri="{BB962C8B-B14F-4D97-AF65-F5344CB8AC3E}">
        <p14:creationId xmlns:p14="http://schemas.microsoft.com/office/powerpoint/2010/main" val="125927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129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功能分支工作流</a:t>
            </a:r>
            <a:endParaRPr lang="en-US" altLang="zh-CN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E8854A-FD61-4B8D-8B44-DD64AE85A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912" y="1268760"/>
            <a:ext cx="7680175" cy="4320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577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4.duitang.com/uploads/item/201406/07/20140607161011_yXVUE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" t="8597" r="91" b="8873"/>
          <a:stretch/>
        </p:blipFill>
        <p:spPr bwMode="auto">
          <a:xfrm>
            <a:off x="-35768" y="-27383"/>
            <a:ext cx="12227768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29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130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邀请同学或同事，把他们加到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-demo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仓库，成为协作者；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跟同学或同事一起练习功能分支工作流；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308979" y="164230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功能分支工作流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8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"/>
          <a:stretch/>
        </p:blipFill>
        <p:spPr bwMode="auto">
          <a:xfrm>
            <a:off x="5951984" y="1985169"/>
            <a:ext cx="5518484" cy="30963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8606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0" b="16842"/>
          <a:stretch/>
        </p:blipFill>
        <p:spPr>
          <a:xfrm>
            <a:off x="0" y="-27385"/>
            <a:ext cx="12192000" cy="51487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39306" y="5575456"/>
            <a:ext cx="3713389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 err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GitFlow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工作流</a:t>
            </a:r>
          </a:p>
        </p:txBody>
      </p:sp>
    </p:spTree>
    <p:extLst>
      <p:ext uri="{BB962C8B-B14F-4D97-AF65-F5344CB8AC3E}">
        <p14:creationId xmlns:p14="http://schemas.microsoft.com/office/powerpoint/2010/main" val="421838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132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0" y="440667"/>
            <a:ext cx="3608101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GitFlow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分支工作流</a:t>
            </a:r>
            <a:endParaRPr lang="en-US" altLang="zh-CN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FD1C6E-585B-440F-9F31-A3382F39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29" y="1354460"/>
            <a:ext cx="7376142" cy="4149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09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133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090114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邀请同学或同事，把他们加到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-demo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仓库，成为协作者；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跟同学或同事一起练习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GitFolw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工作流；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422408" y="1642309"/>
            <a:ext cx="2830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GitFlow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工作流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2283" t="12215" r="32283" b="6618"/>
          <a:stretch/>
        </p:blipFill>
        <p:spPr>
          <a:xfrm>
            <a:off x="6240016" y="1834612"/>
            <a:ext cx="4104456" cy="3967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5838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enterprise.github.com/assets/aws/jetpack-octocat-clouds-ab3c258e0b58dc8354ebb57139827a23dcf3849d14ee8c6795a67a7bcfde9fb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b="18101"/>
          <a:stretch/>
        </p:blipFill>
        <p:spPr bwMode="auto">
          <a:xfrm>
            <a:off x="0" y="-2738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279764" y="5575456"/>
            <a:ext cx="3632469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Forking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工作流</a:t>
            </a:r>
          </a:p>
        </p:txBody>
      </p:sp>
    </p:spTree>
    <p:extLst>
      <p:ext uri="{BB962C8B-B14F-4D97-AF65-F5344CB8AC3E}">
        <p14:creationId xmlns:p14="http://schemas.microsoft.com/office/powerpoint/2010/main" val="315161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135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0" y="440667"/>
            <a:ext cx="3608101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GitFlow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分支工作流</a:t>
            </a:r>
            <a:endParaRPr lang="en-US" altLang="zh-CN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CCAFA7-7860-4BF5-B6E0-8134A86C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40" y="1390464"/>
            <a:ext cx="7248127" cy="4077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689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136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4231281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参考课程视频，向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wangding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/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-demo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Pull Request &lt;your name.md&gt;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文件；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邀请同学或同事，跟同学或同事一起练习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Forking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工作流；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451740" y="1371503"/>
            <a:ext cx="2771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Forking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工作流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5" name="Picture 2" descr="https://enterprise.github.com/assets/aws/jetpack-octocat-clouds-ab3c258e0b58dc8354ebb57139827a23dcf3849d14ee8c6795a67a7bcfde9fb4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r="55316" b="18101"/>
          <a:stretch/>
        </p:blipFill>
        <p:spPr bwMode="auto">
          <a:xfrm>
            <a:off x="6173469" y="1719824"/>
            <a:ext cx="4459035" cy="42231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0179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9" b="13784"/>
          <a:stretch/>
        </p:blipFill>
        <p:spPr bwMode="auto">
          <a:xfrm>
            <a:off x="-4370" y="-4327"/>
            <a:ext cx="12196370" cy="513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986960" y="5575456"/>
            <a:ext cx="4218079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Pull Request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67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95300" y="5575456"/>
            <a:ext cx="3001398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Pull Request</a:t>
            </a:r>
            <a:endParaRPr lang="zh-CN" altLang="en-US" sz="4267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r="2857"/>
          <a:stretch/>
        </p:blipFill>
        <p:spPr>
          <a:xfrm>
            <a:off x="911424" y="620688"/>
            <a:ext cx="10297144" cy="4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0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384" y="339104"/>
            <a:ext cx="5676190" cy="30857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5800" y="3373781"/>
            <a:ext cx="6704762" cy="3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1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age27.360doc.com/DownloadImg/2011/04/2208/11123847_13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6160"/>
            <a:ext cx="12202631" cy="487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83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0962" y="332656"/>
            <a:ext cx="4899473" cy="266347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822" y="364926"/>
            <a:ext cx="5161786" cy="24160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368" y="4221088"/>
            <a:ext cx="5296776" cy="16822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41" y="4077072"/>
            <a:ext cx="5256584" cy="1919319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-96688" y="3429000"/>
            <a:ext cx="12432704" cy="0"/>
          </a:xfrm>
          <a:prstGeom prst="line">
            <a:avLst/>
          </a:prstGeom>
          <a:ln w="28575">
            <a:solidFill>
              <a:srgbClr val="4ED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 flipV="1">
            <a:off x="6096000" y="-99392"/>
            <a:ext cx="0" cy="7056784"/>
          </a:xfrm>
          <a:prstGeom prst="line">
            <a:avLst/>
          </a:prstGeom>
          <a:ln w="28575">
            <a:solidFill>
              <a:srgbClr val="4ED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26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141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5641591" y="171213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对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团队协作课程的内容进行复习和总结；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markdown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笔记，一个工作流一个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md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文件。提交到自己的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仓库中。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689402" y="1642309"/>
            <a:ext cx="2296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Pull Request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5" t="23268" r="32328" b="21014"/>
          <a:stretch/>
        </p:blipFill>
        <p:spPr bwMode="auto">
          <a:xfrm>
            <a:off x="6103055" y="1642309"/>
            <a:ext cx="4313425" cy="42484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3986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3d-wallpapers.info/wp-content/uploads/3d-wallpaper-nature-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61999"/>
            <a:ext cx="12191999" cy="7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0" y="2540167"/>
            <a:ext cx="12191999" cy="1375200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6000" b="1" dirty="0">
                <a:solidFill>
                  <a:srgbClr val="6F45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学无止境</a:t>
            </a:r>
            <a:endParaRPr lang="en-US" altLang="zh-CN" sz="6000" b="1" dirty="0">
              <a:solidFill>
                <a:srgbClr val="6F45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7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dn2.itpro.co.uk/sites/itpro/files/images/dir_179/it_photo_89641.jp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4" b="7314"/>
          <a:stretch/>
        </p:blipFill>
        <p:spPr bwMode="auto">
          <a:xfrm>
            <a:off x="0" y="-27384"/>
            <a:ext cx="1219200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67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9" b="5164"/>
          <a:stretch/>
        </p:blipFill>
        <p:spPr>
          <a:xfrm>
            <a:off x="0" y="-27383"/>
            <a:ext cx="12192000" cy="69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8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的优势</a:t>
            </a:r>
          </a:p>
        </p:txBody>
      </p:sp>
      <p:pic>
        <p:nvPicPr>
          <p:cNvPr id="5122" name="Picture 2" descr="https://freecodecamp.cn/images/Elb3df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1756048"/>
            <a:ext cx="7426015" cy="41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0" y="175604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8472264" y="1988840"/>
            <a:ext cx="5549397" cy="362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C2B38"/>
                </a:solidFill>
                <a:ea typeface="微软雅黑" panose="020B0503020204020204" pitchFamily="34" charset="-122"/>
              </a:rPr>
              <a:t>只支持 </a:t>
            </a:r>
            <a:r>
              <a:rPr lang="en-US" altLang="zh-CN" sz="2000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endParaRPr lang="zh-CN" altLang="en-US" sz="2000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C2B38"/>
                </a:solidFill>
                <a:ea typeface="微软雅黑" panose="020B0503020204020204" pitchFamily="34" charset="-122"/>
              </a:rPr>
              <a:t>完整协议支持</a:t>
            </a:r>
            <a:endParaRPr lang="en-US" altLang="zh-CN" sz="200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C2B38"/>
                </a:solidFill>
                <a:ea typeface="微软雅黑" panose="020B0503020204020204" pitchFamily="34" charset="-122"/>
              </a:rPr>
              <a:t>在线文件编辑</a:t>
            </a:r>
            <a:endParaRPr lang="en-US" altLang="zh-CN" sz="200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C2B38"/>
                </a:solidFill>
                <a:ea typeface="微软雅黑" panose="020B0503020204020204" pitchFamily="34" charset="-122"/>
              </a:rPr>
              <a:t>社交网络元素</a:t>
            </a:r>
            <a:endParaRPr lang="en-US" altLang="zh-CN" sz="200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C2B38"/>
                </a:solidFill>
                <a:ea typeface="微软雅黑" panose="020B0503020204020204" pitchFamily="34" charset="-122"/>
              </a:rPr>
              <a:t>特色工作模式</a:t>
            </a:r>
            <a:endParaRPr lang="en-US" altLang="zh-CN" sz="200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C2B38"/>
                </a:solidFill>
                <a:ea typeface="微软雅黑" panose="020B0503020204020204" pitchFamily="34" charset="-122"/>
              </a:rPr>
              <a:t>私有仓库托管</a:t>
            </a:r>
            <a:endParaRPr lang="en-US" altLang="zh-CN" sz="200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1C2B38"/>
                </a:solidFill>
                <a:ea typeface="微软雅黑" panose="020B0503020204020204" pitchFamily="34" charset="-122"/>
              </a:rPr>
              <a:t>Ruby on Rails</a:t>
            </a:r>
            <a:endParaRPr lang="zh-CN" altLang="en-US" sz="2000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079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18</a:t>
            </a:fld>
            <a:endParaRPr lang="zh-CN" altLang="en-US" dirty="0"/>
          </a:p>
        </p:txBody>
      </p:sp>
      <p:grpSp>
        <p:nvGrpSpPr>
          <p:cNvPr id="7271" name="组合 7270"/>
          <p:cNvGrpSpPr/>
          <p:nvPr/>
        </p:nvGrpSpPr>
        <p:grpSpPr>
          <a:xfrm>
            <a:off x="892172" y="1761914"/>
            <a:ext cx="9775683" cy="2975946"/>
            <a:chOff x="672666" y="1143001"/>
            <a:chExt cx="7818902" cy="2447924"/>
          </a:xfrm>
        </p:grpSpPr>
        <p:grpSp>
          <p:nvGrpSpPr>
            <p:cNvPr id="7269" name="组合 7268"/>
            <p:cNvGrpSpPr>
              <a:grpSpLocks noChangeAspect="1"/>
            </p:cNvGrpSpPr>
            <p:nvPr/>
          </p:nvGrpSpPr>
          <p:grpSpPr>
            <a:xfrm>
              <a:off x="672666" y="1143001"/>
              <a:ext cx="7798668" cy="2447924"/>
              <a:chOff x="237421" y="3257551"/>
              <a:chExt cx="4565698" cy="1433127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237421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2289808" y="3916678"/>
                <a:ext cx="1025443" cy="11346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1256858" y="3257551"/>
                <a:ext cx="444409" cy="252869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82" name="Rectangle 45"/>
              <p:cNvSpPr>
                <a:spLocks noChangeArrowheads="1"/>
              </p:cNvSpPr>
              <p:nvPr/>
            </p:nvSpPr>
            <p:spPr bwMode="auto">
              <a:xfrm>
                <a:off x="2457963" y="4439430"/>
                <a:ext cx="444409" cy="251248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93" name="Rectangle 56"/>
              <p:cNvSpPr>
                <a:spLocks noChangeArrowheads="1"/>
              </p:cNvSpPr>
              <p:nvPr/>
            </p:nvSpPr>
            <p:spPr bwMode="auto">
              <a:xfrm>
                <a:off x="3456381" y="3257551"/>
                <a:ext cx="442907" cy="252869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226" name="Rectangle 89"/>
              <p:cNvSpPr>
                <a:spLocks noChangeArrowheads="1"/>
              </p:cNvSpPr>
              <p:nvPr/>
            </p:nvSpPr>
            <p:spPr bwMode="auto">
              <a:xfrm>
                <a:off x="4364716" y="4429905"/>
                <a:ext cx="438403" cy="251248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268" name="组合 7267"/>
              <p:cNvGrpSpPr/>
              <p:nvPr/>
            </p:nvGrpSpPr>
            <p:grpSpPr>
              <a:xfrm>
                <a:off x="523875" y="3355410"/>
                <a:ext cx="732983" cy="519727"/>
                <a:chOff x="523875" y="3383985"/>
                <a:chExt cx="732983" cy="519727"/>
              </a:xfrm>
            </p:grpSpPr>
            <p:cxnSp>
              <p:nvCxnSpPr>
                <p:cNvPr id="7262" name="直接连接符 726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7" name="直接连接符 7266"/>
                <p:cNvCxnSpPr>
                  <a:endCxn id="19" idx="1"/>
                </p:cNvCxnSpPr>
                <p:nvPr/>
              </p:nvCxnSpPr>
              <p:spPr>
                <a:xfrm>
                  <a:off x="895350" y="3383985"/>
                  <a:ext cx="361508" cy="1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Rectangle 6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5"/>
              <p:cNvSpPr>
                <a:spLocks/>
              </p:cNvSpPr>
              <p:nvPr/>
            </p:nvSpPr>
            <p:spPr bwMode="auto">
              <a:xfrm flipH="1">
                <a:off x="3311448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5" name="组合 134"/>
              <p:cNvGrpSpPr/>
              <p:nvPr/>
            </p:nvGrpSpPr>
            <p:grpSpPr>
              <a:xfrm>
                <a:off x="2751752" y="3383985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6" name="直接连接符 135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组合 137"/>
              <p:cNvGrpSpPr/>
              <p:nvPr/>
            </p:nvGrpSpPr>
            <p:grpSpPr>
              <a:xfrm flipV="1">
                <a:off x="1747742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9" name="直接连接符 138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组合 140"/>
              <p:cNvGrpSpPr/>
              <p:nvPr/>
            </p:nvGrpSpPr>
            <p:grpSpPr>
              <a:xfrm flipV="1">
                <a:off x="3631733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42" name="直接连接符 14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70" name="TextBox 7269"/>
            <p:cNvSpPr txBox="1"/>
            <p:nvPr/>
          </p:nvSpPr>
          <p:spPr>
            <a:xfrm>
              <a:off x="2380130" y="1171576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112240" y="1171576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18284" y="3186273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7672439" y="3167224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920222" y="2287007"/>
            <a:ext cx="199066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1867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</a:t>
            </a:r>
          </a:p>
        </p:txBody>
      </p:sp>
      <p:sp>
        <p:nvSpPr>
          <p:cNvPr id="39" name="矩形 38"/>
          <p:cNvSpPr/>
          <p:nvPr/>
        </p:nvSpPr>
        <p:spPr>
          <a:xfrm>
            <a:off x="7662966" y="2324254"/>
            <a:ext cx="182635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 err="1">
                <a:solidFill>
                  <a:srgbClr val="FFC543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1867" dirty="0">
                <a:solidFill>
                  <a:srgbClr val="FFC543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1867" dirty="0">
                <a:solidFill>
                  <a:srgbClr val="FFC5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</a:p>
        </p:txBody>
      </p:sp>
      <p:sp>
        <p:nvSpPr>
          <p:cNvPr id="40" name="矩形 39"/>
          <p:cNvSpPr/>
          <p:nvPr/>
        </p:nvSpPr>
        <p:spPr>
          <a:xfrm>
            <a:off x="5505819" y="4752599"/>
            <a:ext cx="181603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endParaRPr lang="zh-CN" altLang="en-US" sz="1867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598574" y="4724496"/>
            <a:ext cx="187194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67" dirty="0">
                <a:solidFill>
                  <a:srgbClr val="464F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课程模块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BD173B76-AA86-4329-93FE-8E6E81AFC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683" y="1474856"/>
            <a:ext cx="443738" cy="5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8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 dirty="0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604046" y="2820102"/>
            <a:ext cx="22797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</a:p>
        </p:txBody>
      </p:sp>
      <p:sp>
        <p:nvSpPr>
          <p:cNvPr id="45" name="矩形 44"/>
          <p:cNvSpPr/>
          <p:nvPr/>
        </p:nvSpPr>
        <p:spPr>
          <a:xfrm>
            <a:off x="8426787" y="2820102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个人主页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6096000" y="3952661"/>
            <a:ext cx="5202981" cy="1144365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6" name="圆角矩形 55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" name="TextBox 136"/>
          <p:cNvSpPr txBox="1"/>
          <p:nvPr/>
        </p:nvSpPr>
        <p:spPr>
          <a:xfrm>
            <a:off x="6449220" y="4012612"/>
            <a:ext cx="1148268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604047" y="4221292"/>
            <a:ext cx="22797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挖宝</a:t>
            </a:r>
          </a:p>
        </p:txBody>
      </p:sp>
      <p:sp>
        <p:nvSpPr>
          <p:cNvPr id="71" name="矩形 70"/>
          <p:cNvSpPr/>
          <p:nvPr/>
        </p:nvSpPr>
        <p:spPr>
          <a:xfrm>
            <a:off x="1948692" y="5605474"/>
            <a:ext cx="15905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</p:txBody>
      </p:sp>
      <p:sp>
        <p:nvSpPr>
          <p:cNvPr id="72" name="矩形 71"/>
          <p:cNvSpPr/>
          <p:nvPr/>
        </p:nvSpPr>
        <p:spPr>
          <a:xfrm>
            <a:off x="8544609" y="5605474"/>
            <a:ext cx="15905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命令</a:t>
            </a:r>
          </a:p>
        </p:txBody>
      </p:sp>
      <p:sp>
        <p:nvSpPr>
          <p:cNvPr id="73" name="矩形 72"/>
          <p:cNvSpPr/>
          <p:nvPr/>
        </p:nvSpPr>
        <p:spPr>
          <a:xfrm>
            <a:off x="8199964" y="4211930"/>
            <a:ext cx="22797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仓库</a:t>
            </a:r>
          </a:p>
        </p:txBody>
      </p:sp>
    </p:spTree>
    <p:extLst>
      <p:ext uri="{BB962C8B-B14F-4D97-AF65-F5344CB8AC3E}">
        <p14:creationId xmlns:p14="http://schemas.microsoft.com/office/powerpoint/2010/main" val="36350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89B10C-DDB5-4929-9F97-53E9F7C8D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3850"/>
            <a:ext cx="12192000" cy="367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683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9003" name="Rectangle 20"/>
          <p:cNvSpPr>
            <a:spLocks noChangeArrowheads="1"/>
          </p:cNvSpPr>
          <p:nvPr/>
        </p:nvSpPr>
        <p:spPr bwMode="auto">
          <a:xfrm>
            <a:off x="2644323" y="4613869"/>
            <a:ext cx="3223684" cy="12700"/>
          </a:xfrm>
          <a:prstGeom prst="rect">
            <a:avLst/>
          </a:prstGeom>
          <a:solidFill>
            <a:srgbClr val="152C34"/>
          </a:solidFill>
          <a:ln w="6350">
            <a:solidFill>
              <a:srgbClr val="1C2B38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9170" name="Rectangle 187"/>
          <p:cNvSpPr>
            <a:spLocks noChangeArrowheads="1"/>
          </p:cNvSpPr>
          <p:nvPr/>
        </p:nvSpPr>
        <p:spPr bwMode="auto">
          <a:xfrm>
            <a:off x="2644323" y="6292386"/>
            <a:ext cx="3223684" cy="12700"/>
          </a:xfrm>
          <a:prstGeom prst="rect">
            <a:avLst/>
          </a:prstGeom>
          <a:solidFill>
            <a:srgbClr val="464F5A"/>
          </a:solidFill>
          <a:ln w="6350">
            <a:solidFill>
              <a:srgbClr val="1C2B38"/>
            </a:solidFill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8704" name="Rectangle 523"/>
          <p:cNvSpPr>
            <a:spLocks noChangeArrowheads="1"/>
          </p:cNvSpPr>
          <p:nvPr/>
        </p:nvSpPr>
        <p:spPr bwMode="auto">
          <a:xfrm>
            <a:off x="6316741" y="4613869"/>
            <a:ext cx="3223684" cy="12700"/>
          </a:xfrm>
          <a:prstGeom prst="rect">
            <a:avLst/>
          </a:prstGeom>
          <a:solidFill>
            <a:srgbClr val="152C34"/>
          </a:solidFill>
          <a:ln w="6350">
            <a:solidFill>
              <a:srgbClr val="1C2B38"/>
            </a:solidFill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8471" name="Rectangle 691"/>
          <p:cNvSpPr>
            <a:spLocks noChangeArrowheads="1"/>
          </p:cNvSpPr>
          <p:nvPr/>
        </p:nvSpPr>
        <p:spPr bwMode="auto">
          <a:xfrm>
            <a:off x="6316741" y="6292386"/>
            <a:ext cx="3223684" cy="12700"/>
          </a:xfrm>
          <a:prstGeom prst="rect">
            <a:avLst/>
          </a:prstGeom>
          <a:solidFill>
            <a:srgbClr val="464F5A"/>
          </a:solidFill>
          <a:ln w="6350">
            <a:solidFill>
              <a:srgbClr val="1C2B38"/>
            </a:solidFill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9189" name="TextBox 9188"/>
          <p:cNvSpPr txBox="1"/>
          <p:nvPr/>
        </p:nvSpPr>
        <p:spPr>
          <a:xfrm>
            <a:off x="3666672" y="3726985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sourceforge</a:t>
            </a:r>
            <a:endParaRPr lang="zh-CN" altLang="en-US" sz="3200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30" name="TextBox 1029"/>
          <p:cNvSpPr txBox="1"/>
          <p:nvPr/>
        </p:nvSpPr>
        <p:spPr>
          <a:xfrm>
            <a:off x="7171610" y="3722667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google code</a:t>
            </a:r>
            <a:endParaRPr lang="zh-CN" altLang="en-US" sz="3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33" name="TextBox 1032"/>
          <p:cNvSpPr txBox="1"/>
          <p:nvPr/>
        </p:nvSpPr>
        <p:spPr>
          <a:xfrm>
            <a:off x="3666672" y="5299595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464F5A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codeplex</a:t>
            </a:r>
            <a:endParaRPr lang="zh-CN" altLang="en-US" sz="3200" dirty="0">
              <a:solidFill>
                <a:srgbClr val="464F5A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6" name="Picture 2" descr="http://a.fsdn.com/con/img/features/sf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741" y="3439406"/>
            <a:ext cx="1159931" cy="115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de.google.com/images/gd-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80"/>
          <a:stretch/>
        </p:blipFill>
        <p:spPr bwMode="auto">
          <a:xfrm>
            <a:off x="6230474" y="3714551"/>
            <a:ext cx="915479" cy="78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g0.cache.hxsd.com/news/2012/09/28/201209280603263497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5" r="76116" b="25314"/>
          <a:stretch/>
        </p:blipFill>
        <p:spPr bwMode="auto">
          <a:xfrm>
            <a:off x="2571334" y="5078535"/>
            <a:ext cx="1105174" cy="101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74" y="1052736"/>
            <a:ext cx="5410200" cy="209550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开源社区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3A1E8A-9BD3-455A-8AEB-E812D6CD431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1944" y="4639394"/>
            <a:ext cx="44386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0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0"/>
      <p:bldP spid="10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课程资料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7307" y="5455826"/>
            <a:ext cx="8717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0070C0"/>
                </a:solidFill>
              </a:rPr>
              <a:t>https://github.com/wangding/courses/tree/master/github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40" y="653032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阅读维基百科的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词条；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阅读百度百科的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词条；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浏览课程资料页面；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GitHub 2018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年度报告；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686486" y="1642309"/>
            <a:ext cx="230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了解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349" y="2765534"/>
            <a:ext cx="5410200" cy="2095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594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helpnetsecurity.com/wp-content/uploads/2016/06/githu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 b="13314"/>
          <a:stretch/>
        </p:blipFill>
        <p:spPr bwMode="auto">
          <a:xfrm>
            <a:off x="0" y="0"/>
            <a:ext cx="12192000" cy="513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981478" y="5575456"/>
            <a:ext cx="422904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注册 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账号</a:t>
            </a:r>
          </a:p>
        </p:txBody>
      </p:sp>
    </p:spTree>
    <p:extLst>
      <p:ext uri="{BB962C8B-B14F-4D97-AF65-F5344CB8AC3E}">
        <p14:creationId xmlns:p14="http://schemas.microsoft.com/office/powerpoint/2010/main" val="32724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0175" r="1172"/>
          <a:stretch/>
        </p:blipFill>
        <p:spPr>
          <a:xfrm>
            <a:off x="0" y="-42661"/>
            <a:ext cx="12192000" cy="692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1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要求（</a:t>
            </a:r>
            <a:r>
              <a:rPr lang="zh-CN" altLang="en-US" sz="2133" dirty="0">
                <a:solidFill>
                  <a:srgbClr val="FF0000"/>
                </a:solidFill>
                <a:ea typeface="微软雅黑" panose="020B0503020204020204" pitchFamily="34" charset="-122"/>
              </a:rPr>
              <a:t>但不强求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）：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真实姓名；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真实头像；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职业信息；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单位信息；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位置信息；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229630" y="1642309"/>
            <a:ext cx="3215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注册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账户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5" t="12201" r="25719" b="13251"/>
          <a:stretch/>
        </p:blipFill>
        <p:spPr>
          <a:xfrm>
            <a:off x="6456040" y="1747838"/>
            <a:ext cx="4320480" cy="42021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375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9" b="-1"/>
          <a:stretch/>
        </p:blipFill>
        <p:spPr bwMode="auto">
          <a:xfrm>
            <a:off x="0" y="0"/>
            <a:ext cx="12192000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043194" y="5575456"/>
            <a:ext cx="4105611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个人主页</a:t>
            </a:r>
          </a:p>
        </p:txBody>
      </p:sp>
    </p:spTree>
    <p:extLst>
      <p:ext uri="{BB962C8B-B14F-4D97-AF65-F5344CB8AC3E}">
        <p14:creationId xmlns:p14="http://schemas.microsoft.com/office/powerpoint/2010/main" val="6891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3C1545-93B3-4674-8D26-869472FB1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Follow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（关注）王顶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Star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（收藏）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courses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项目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Follow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（关注）其他人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Star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（收藏）其他项目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Watch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（关注）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courses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项目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686486" y="1642309"/>
            <a:ext cx="230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社交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8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"/>
          <a:stretch/>
        </p:blipFill>
        <p:spPr bwMode="auto">
          <a:xfrm>
            <a:off x="5951984" y="1985169"/>
            <a:ext cx="5518484" cy="30963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006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enterprise.github.com/assets/aws/jetpack-octocat-clouds-ab3c258e0b58dc8354ebb57139827a23dcf3849d14ee8c6795a67a7bcfde9fb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b="18101"/>
          <a:stretch/>
        </p:blipFill>
        <p:spPr bwMode="auto">
          <a:xfrm>
            <a:off x="0" y="-2738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591421" y="5575456"/>
            <a:ext cx="3009157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挖宝</a:t>
            </a:r>
          </a:p>
        </p:txBody>
      </p:sp>
    </p:spTree>
    <p:extLst>
      <p:ext uri="{BB962C8B-B14F-4D97-AF65-F5344CB8AC3E}">
        <p14:creationId xmlns:p14="http://schemas.microsoft.com/office/powerpoint/2010/main" val="305736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687691" y="1412776"/>
            <a:ext cx="5696341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33" b="1" dirty="0">
                <a:solidFill>
                  <a:srgbClr val="FF0000"/>
                </a:solidFill>
                <a:ea typeface="微软雅黑" panose="020B0503020204020204" pitchFamily="34" charset="-122"/>
              </a:rPr>
              <a:t>开源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的</a:t>
            </a:r>
            <a:r>
              <a:rPr lang="zh-CN" altLang="en-US" sz="2133" b="1" dirty="0">
                <a:solidFill>
                  <a:srgbClr val="FF0000"/>
                </a:solidFill>
                <a:ea typeface="微软雅黑" panose="020B0503020204020204" pitchFamily="34" charset="-122"/>
              </a:rPr>
              <a:t>分布式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的版本管理系统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发明人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Linus Torvalds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目的是管理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Linux Kernel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源代码；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2005/4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开始开发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2005/6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开始管理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Linux Kernel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2005/12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发布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v1.0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版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简介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098" name="Picture 2" descr="http://h.hiphotos.baidu.com/baike/w%3D268%3Bg%3D0/sign=c87aa59942a7d933bfa8e3759570b62e/5882b2b7d0a20cf4f664615276094b36adaf994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200548"/>
            <a:ext cx="3200772" cy="490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/>
          <p:cNvCxnSpPr>
            <a:cxnSpLocks/>
          </p:cNvCxnSpPr>
          <p:nvPr/>
        </p:nvCxnSpPr>
        <p:spPr>
          <a:xfrm>
            <a:off x="-456728" y="1196752"/>
            <a:ext cx="12961440" cy="0"/>
          </a:xfrm>
          <a:prstGeom prst="line">
            <a:avLst/>
          </a:prstGeom>
          <a:ln>
            <a:solidFill>
              <a:srgbClr val="172F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04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15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搜索活跃的大牛；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查找感兴趣的项目；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686485" y="1642309"/>
            <a:ext cx="230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挖宝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5" name="Picture 2" descr="https://enterprise.github.com/assets/aws/jetpack-octocat-clouds-ab3c258e0b58dc8354ebb57139827a23dcf3849d14ee8c6795a67a7bcfde9fb4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r="55316" b="18101"/>
          <a:stretch/>
        </p:blipFill>
        <p:spPr bwMode="auto">
          <a:xfrm>
            <a:off x="6173469" y="1719824"/>
            <a:ext cx="4459035" cy="42231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567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0" b="16842"/>
          <a:stretch/>
        </p:blipFill>
        <p:spPr>
          <a:xfrm>
            <a:off x="0" y="-27385"/>
            <a:ext cx="12192000" cy="51487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91421" y="5575456"/>
            <a:ext cx="3009157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仓库</a:t>
            </a:r>
          </a:p>
        </p:txBody>
      </p:sp>
    </p:spTree>
    <p:extLst>
      <p:ext uri="{BB962C8B-B14F-4D97-AF65-F5344CB8AC3E}">
        <p14:creationId xmlns:p14="http://schemas.microsoft.com/office/powerpoint/2010/main" val="391152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EB4EFD-9C0E-425B-807F-147DAC895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3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courses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创建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设置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GitHub Page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仓库中操作；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删除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686486" y="1642309"/>
            <a:ext cx="230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仓库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2283" t="12215" r="32283" b="6618"/>
          <a:stretch/>
        </p:blipFill>
        <p:spPr>
          <a:xfrm>
            <a:off x="6240016" y="1834612"/>
            <a:ext cx="4104456" cy="3967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060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3-eu-west-1.amazonaws.com/3tags-prod/article/550422df9457e/550422df9aac3/origin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3" b="2655"/>
          <a:stretch/>
        </p:blipFill>
        <p:spPr bwMode="auto">
          <a:xfrm>
            <a:off x="-1850" y="-2738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058695" y="5575456"/>
            <a:ext cx="2074607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 </a:t>
            </a:r>
            <a:r>
              <a:rPr lang="zh-CN" altLang="en-US" sz="4267" b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工具</a:t>
            </a:r>
            <a:endParaRPr lang="zh-CN" altLang="en-US" sz="4267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992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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命令行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Bash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Cmd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Power Shell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，等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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GUI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 GUI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GitHub Desktop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，等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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IDE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集成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Visual Studio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Eclipse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IntelliJ IDE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，等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375212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工具分类</a:t>
            </a:r>
          </a:p>
        </p:txBody>
      </p:sp>
    </p:spTree>
    <p:extLst>
      <p:ext uri="{BB962C8B-B14F-4D97-AF65-F5344CB8AC3E}">
        <p14:creationId xmlns:p14="http://schemas.microsoft.com/office/powerpoint/2010/main" val="42696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375212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工具下载及安装</a:t>
            </a:r>
          </a:p>
        </p:txBody>
      </p:sp>
      <p:pic>
        <p:nvPicPr>
          <p:cNvPr id="1026" name="Picture 2" descr="http://pic.qiantucdn.com/58pic/19/06/88/5675c5076cedd_1024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943433"/>
            <a:ext cx="4941168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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光标颜色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  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默认：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白色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，改成：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绿色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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光标形状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marL="0" lvl="1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    默认：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下划线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，改成：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块状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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光标闪烁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marL="0" lvl="1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    默认：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闪烁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，改成：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不闪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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字体大小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    默认：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9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号字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，改成：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14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号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375212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设置 </a:t>
            </a:r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Bash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环境</a:t>
            </a:r>
          </a:p>
        </p:txBody>
      </p:sp>
    </p:spTree>
    <p:extLst>
      <p:ext uri="{BB962C8B-B14F-4D97-AF65-F5344CB8AC3E}">
        <p14:creationId xmlns:p14="http://schemas.microsoft.com/office/powerpoint/2010/main" val="42936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5281424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change directory</a:t>
            </a:r>
            <a:endParaRPr lang="zh-CN" altLang="en-US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cd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make directory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mkdir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print working directory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pwd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Bash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命令体验</a:t>
            </a:r>
          </a:p>
        </p:txBody>
      </p:sp>
      <p:sp>
        <p:nvSpPr>
          <p:cNvPr id="8" name="矩形 7"/>
          <p:cNvSpPr/>
          <p:nvPr/>
        </p:nvSpPr>
        <p:spPr>
          <a:xfrm>
            <a:off x="6354453" y="1556792"/>
            <a:ext cx="5281424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move</a:t>
            </a:r>
            <a:endParaRPr lang="zh-CN" altLang="en-US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mv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copy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cp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remove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rm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37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显示当前的 </a:t>
            </a:r>
            <a:r>
              <a:rPr lang="en-US" altLang="zh-CN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配置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config --list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设置提交仓库时的用户名信息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config --global user.name “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wangding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”</a:t>
            </a:r>
          </a:p>
          <a:p>
            <a:pPr algn="just">
              <a:lnSpc>
                <a:spcPct val="150000"/>
              </a:lnSpc>
            </a:pP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设置提交仓库时的邮箱信息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config --global 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user.email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“408542507@qq.com”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设置 </a:t>
            </a:r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参数</a:t>
            </a:r>
          </a:p>
        </p:txBody>
      </p:sp>
    </p:spTree>
    <p:extLst>
      <p:ext uri="{BB962C8B-B14F-4D97-AF65-F5344CB8AC3E}">
        <p14:creationId xmlns:p14="http://schemas.microsoft.com/office/powerpoint/2010/main" val="37772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687691" y="1196752"/>
            <a:ext cx="3536101" cy="501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Linux Kernel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Perl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Eclipse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Gnome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KDE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Docker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react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React-native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谁在用 </a:t>
            </a:r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？</a:t>
            </a:r>
          </a:p>
        </p:txBody>
      </p:sp>
      <p:sp>
        <p:nvSpPr>
          <p:cNvPr id="8" name="矩形 7"/>
          <p:cNvSpPr/>
          <p:nvPr/>
        </p:nvSpPr>
        <p:spPr>
          <a:xfrm>
            <a:off x="5879976" y="1196752"/>
            <a:ext cx="3536101" cy="452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Qt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Ruby on Rails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Android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PostgreSQL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Debain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X.org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Vue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bootstrap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vscode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008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687691" y="2780928"/>
            <a:ext cx="5090114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百度搜索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并下载；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工具；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Bash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中运行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--version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验证安装是否成功；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配置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Bash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环境；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963532" y="1642309"/>
            <a:ext cx="374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1C2B38"/>
                </a:solidFill>
                <a:ea typeface="微软雅黑" panose="020B0503020204020204" pitchFamily="34" charset="-122"/>
              </a:rPr>
              <a:t>下载并安装 </a:t>
            </a:r>
            <a:r>
              <a:rPr lang="en-US" altLang="zh-CN" sz="3200" b="1">
                <a:solidFill>
                  <a:srgbClr val="1C2B38"/>
                </a:solidFill>
                <a:ea typeface="微软雅黑" panose="020B0503020204020204" pitchFamily="34" charset="-122"/>
              </a:rPr>
              <a:t>Git </a:t>
            </a:r>
            <a:r>
              <a:rPr lang="zh-CN" altLang="en-US" sz="3200" b="1">
                <a:solidFill>
                  <a:srgbClr val="1C2B38"/>
                </a:solidFill>
                <a:ea typeface="微软雅黑" panose="020B0503020204020204" pitchFamily="34" charset="-122"/>
              </a:rPr>
              <a:t>工具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5" name="Picture 2" descr="https://s3-eu-west-1.amazonaws.com/3tags-prod/article/550422df9457e/550422df9aac3/original.jpg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9" t="10863" b="2655"/>
          <a:stretch/>
        </p:blipFill>
        <p:spPr bwMode="auto">
          <a:xfrm>
            <a:off x="6456040" y="1642309"/>
            <a:ext cx="5116822" cy="39158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2737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9" b="13784"/>
          <a:stretch/>
        </p:blipFill>
        <p:spPr bwMode="auto">
          <a:xfrm>
            <a:off x="-4370" y="-4327"/>
            <a:ext cx="12196370" cy="513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058696" y="5575456"/>
            <a:ext cx="2074607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 </a:t>
            </a:r>
            <a:r>
              <a:rPr lang="zh-CN" altLang="en-US" sz="4267" b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4267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72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ruanyifeng.com/blogimg/asset/2015/bg20151209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0" t="24459"/>
          <a:stretch/>
        </p:blipFill>
        <p:spPr bwMode="auto">
          <a:xfrm>
            <a:off x="2801119" y="1196752"/>
            <a:ext cx="6589762" cy="244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801118" y="4043127"/>
            <a:ext cx="8705929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b="1" dirty="0">
                <a:solidFill>
                  <a:srgbClr val="1C2B38"/>
                </a:solidFill>
                <a:ea typeface="微软雅黑" panose="020B0503020204020204" pitchFamily="34" charset="-122"/>
              </a:rPr>
              <a:t>说明：</a:t>
            </a:r>
            <a:endParaRPr lang="en-US" altLang="zh-CN" sz="2133" b="1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Workspace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：   工作区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Index / Stage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：暂存区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Repository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：    仓库区（或本地仓库）</a:t>
            </a:r>
          </a:p>
        </p:txBody>
      </p:sp>
      <p:sp>
        <p:nvSpPr>
          <p:cNvPr id="6" name="下箭头 5"/>
          <p:cNvSpPr/>
          <p:nvPr/>
        </p:nvSpPr>
        <p:spPr>
          <a:xfrm rot="17792493">
            <a:off x="6824919" y="349874"/>
            <a:ext cx="473107" cy="1892922"/>
          </a:xfrm>
          <a:prstGeom prst="downArrow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56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7691" y="2349968"/>
            <a:ext cx="10822096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在当前目录新建一个 </a:t>
            </a:r>
            <a:r>
              <a:rPr lang="en-US" altLang="zh-CN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代码库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init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下载一个项目和它的整个代码历史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仓库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URL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格式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:     https://github.com/${username}/${reposName}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clone ${repos-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url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687691" y="119675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新建代码仓库</a:t>
            </a:r>
          </a:p>
        </p:txBody>
      </p:sp>
    </p:spTree>
    <p:extLst>
      <p:ext uri="{BB962C8B-B14F-4D97-AF65-F5344CB8AC3E}">
        <p14:creationId xmlns:p14="http://schemas.microsoft.com/office/powerpoint/2010/main" val="292801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7691" y="2349968"/>
            <a:ext cx="10822096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添加指定文件到暂存区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add [file1] [file2]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删除工作区文件，并且将这次删除放入暂存区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rm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[file1] [file2]</a:t>
            </a:r>
          </a:p>
          <a:p>
            <a:pPr algn="just">
              <a:lnSpc>
                <a:spcPct val="150000"/>
              </a:lnSpc>
            </a:pP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改名文件，并且将这个改名放入暂存区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mv [file-origin] [file-renamed]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687691" y="119675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添加删除文件</a:t>
            </a:r>
          </a:p>
        </p:txBody>
      </p:sp>
    </p:spTree>
    <p:extLst>
      <p:ext uri="{BB962C8B-B14F-4D97-AF65-F5344CB8AC3E}">
        <p14:creationId xmlns:p14="http://schemas.microsoft.com/office/powerpoint/2010/main" val="413383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7691" y="2349968"/>
            <a:ext cx="10822096" cy="3005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提交暂存区到仓库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commit –m [message]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直接从工作区提交到仓库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前提该文件已经有仓库中的历史版本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commit –a –m [message]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687691" y="11967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代码提交</a:t>
            </a:r>
          </a:p>
        </p:txBody>
      </p:sp>
    </p:spTree>
    <p:extLst>
      <p:ext uri="{BB962C8B-B14F-4D97-AF65-F5344CB8AC3E}">
        <p14:creationId xmlns:p14="http://schemas.microsoft.com/office/powerpoint/2010/main" val="93132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7691" y="2349968"/>
            <a:ext cx="10822096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显示变更信息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status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显示当前分支的历史版本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log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log --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oneline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687691" y="11967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查看信息</a:t>
            </a:r>
          </a:p>
        </p:txBody>
      </p:sp>
    </p:spTree>
    <p:extLst>
      <p:ext uri="{BB962C8B-B14F-4D97-AF65-F5344CB8AC3E}">
        <p14:creationId xmlns:p14="http://schemas.microsoft.com/office/powerpoint/2010/main" val="428829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ruanyifeng.com/blogimg/asset/2015/bg20151209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404664"/>
            <a:ext cx="111633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84952" y="4043127"/>
            <a:ext cx="10822096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说明：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Workspace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：   工作区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Index / Stage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：暂存区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Repository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：    仓库区（即，本地仓库）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Remote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：          远程仓库，如：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或码云</a:t>
            </a:r>
          </a:p>
        </p:txBody>
      </p:sp>
    </p:spTree>
    <p:extLst>
      <p:ext uri="{BB962C8B-B14F-4D97-AF65-F5344CB8AC3E}">
        <p14:creationId xmlns:p14="http://schemas.microsoft.com/office/powerpoint/2010/main" val="279817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jlord.us/git-it/assets/imgs/remo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38" y="0"/>
            <a:ext cx="104569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0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7691" y="2349968"/>
            <a:ext cx="10822096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增加远程仓库，并命名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remote add [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shortname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[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url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将本地的提交推送到远程仓库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push [remote] [branch]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将远程仓库的提交拉下到本地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pull [remote] [branch]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687691" y="119675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同步远程仓库</a:t>
            </a:r>
          </a:p>
        </p:txBody>
      </p:sp>
    </p:spTree>
    <p:extLst>
      <p:ext uri="{BB962C8B-B14F-4D97-AF65-F5344CB8AC3E}">
        <p14:creationId xmlns:p14="http://schemas.microsoft.com/office/powerpoint/2010/main" val="142308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5519936" y="1694110"/>
            <a:ext cx="4968552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便宜快速的本地分支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所有内容都在本地端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很快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很</a:t>
            </a:r>
            <a:r>
              <a:rPr lang="zh-CN" altLang="en-US" sz="2133" dirty="0">
                <a:solidFill>
                  <a:srgbClr val="FF0000"/>
                </a:solidFill>
                <a:ea typeface="微软雅黑" panose="020B0503020204020204" pitchFamily="34" charset="-122"/>
              </a:rPr>
              <a:t>省磁盘空间</a:t>
            </a:r>
            <a:endParaRPr lang="en-US" altLang="zh-CN" sz="2133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Staging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功能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它是</a:t>
            </a:r>
            <a:r>
              <a:rPr lang="zh-CN" altLang="en-US" sz="2133" dirty="0">
                <a:solidFill>
                  <a:srgbClr val="FF0000"/>
                </a:solidFill>
                <a:ea typeface="微软雅黑" panose="020B0503020204020204" pitchFamily="34" charset="-122"/>
              </a:rPr>
              <a:t>分布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的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适用任何工作流程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有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、码云，等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526429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的优势</a:t>
            </a:r>
          </a:p>
        </p:txBody>
      </p:sp>
      <p:pic>
        <p:nvPicPr>
          <p:cNvPr id="5122" name="Picture 2" descr="http://luoleiorg.b0.upaiyun.com/wp-image/2013/09/git_wallpaper_clean_by_black_pixel-d5wmjnw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4" r="28590"/>
          <a:stretch/>
        </p:blipFill>
        <p:spPr bwMode="auto">
          <a:xfrm>
            <a:off x="839416" y="1423790"/>
            <a:ext cx="3240360" cy="4572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41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4504" y="1857589"/>
            <a:ext cx="10822096" cy="452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在自己电脑的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： 盘根目录，建立文件夹：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hello-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hello-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中初始化仓库；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hello-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中创建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README.md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文件，文件内容随意；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README.md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文件，提交到本地仓库中；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在自己的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账户中创建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hello-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b="1" dirty="0">
                <a:solidFill>
                  <a:srgbClr val="FF0000"/>
                </a:solidFill>
                <a:ea typeface="微软雅黑" panose="020B0503020204020204" pitchFamily="34" charset="-122"/>
              </a:rPr>
              <a:t>空仓库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把自己本地的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hello-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仓库与远程（上一步）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hello-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仓库关联上；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把本地的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hello-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仓库中的内容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push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（同步）到远程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hello-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仓库中；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hello-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仓库中，验证存在文件：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README.md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sp>
        <p:nvSpPr>
          <p:cNvPr id="48" name="TextBox 6"/>
          <p:cNvSpPr txBox="1"/>
          <p:nvPr/>
        </p:nvSpPr>
        <p:spPr>
          <a:xfrm>
            <a:off x="4873520" y="831227"/>
            <a:ext cx="2424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1C2B38"/>
                </a:solidFill>
                <a:ea typeface="微软雅黑" panose="020B0503020204020204" pitchFamily="34" charset="-122"/>
              </a:rPr>
              <a:t>本地练习 </a:t>
            </a:r>
            <a:r>
              <a:rPr lang="en-US" altLang="zh-CN" sz="3200" b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pic>
        <p:nvPicPr>
          <p:cNvPr id="1029" name="Picture 5" descr="https://ss0.bdstatic.com/94oJfD_bAAcT8t7mm9GUKT-xh_/timg?image&amp;quality=100&amp;size=b4000_4000&amp;sec=1482973752&amp;di=3db6ad0e4feaf5c142542824edec67ff&amp;src=http://img.mukewang.com/5667e5970001857f0400040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740" y="968461"/>
            <a:ext cx="2554531" cy="255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07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5641591" y="171213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网址：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https://try.github.io/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阅读该网站的提示信息；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打通所有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25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关；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理解并记忆每关的命令；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625569" y="1642309"/>
            <a:ext cx="2424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1C2B38"/>
                </a:solidFill>
                <a:ea typeface="微软雅黑" panose="020B0503020204020204" pitchFamily="34" charset="-122"/>
              </a:rPr>
              <a:t>在线练习 </a:t>
            </a:r>
            <a:r>
              <a:rPr lang="en-US" altLang="zh-CN" sz="3200" b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5" t="23268" r="32328" b="21014"/>
          <a:stretch/>
        </p:blipFill>
        <p:spPr bwMode="auto">
          <a:xfrm>
            <a:off x="6103055" y="1642309"/>
            <a:ext cx="4313425" cy="42484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310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5641591" y="171213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nodeJS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npm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install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-it –g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打通 </a:t>
            </a: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11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关；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理解并记忆每关的命令；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441224" y="1642309"/>
            <a:ext cx="2792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闯关练习 </a:t>
            </a:r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-it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5" t="23268" r="32328" b="21014"/>
          <a:stretch/>
        </p:blipFill>
        <p:spPr bwMode="auto">
          <a:xfrm>
            <a:off x="6103055" y="1642309"/>
            <a:ext cx="4313425" cy="42484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8787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B2G9groIQAA0MZ0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12192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4941675" y="5301208"/>
            <a:ext cx="2308645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 </a:t>
            </a:r>
            <a:r>
              <a:rPr lang="zh-CN" altLang="en-US" sz="4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</a:t>
            </a:r>
          </a:p>
        </p:txBody>
      </p:sp>
      <p:sp>
        <p:nvSpPr>
          <p:cNvPr id="4" name="矩形 3"/>
          <p:cNvSpPr/>
          <p:nvPr/>
        </p:nvSpPr>
        <p:spPr>
          <a:xfrm>
            <a:off x="3260352" y="6279703"/>
            <a:ext cx="568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 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</a:p>
        </p:txBody>
      </p:sp>
    </p:spTree>
    <p:extLst>
      <p:ext uri="{BB962C8B-B14F-4D97-AF65-F5344CB8AC3E}">
        <p14:creationId xmlns:p14="http://schemas.microsoft.com/office/powerpoint/2010/main" val="171071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54</a:t>
            </a:fld>
            <a:endParaRPr lang="zh-CN" altLang="en-US" dirty="0"/>
          </a:p>
        </p:txBody>
      </p:sp>
      <p:grpSp>
        <p:nvGrpSpPr>
          <p:cNvPr id="7271" name="组合 7270"/>
          <p:cNvGrpSpPr/>
          <p:nvPr/>
        </p:nvGrpSpPr>
        <p:grpSpPr>
          <a:xfrm>
            <a:off x="892172" y="1790469"/>
            <a:ext cx="9775683" cy="2975946"/>
            <a:chOff x="672666" y="1143001"/>
            <a:chExt cx="7818902" cy="2447924"/>
          </a:xfrm>
        </p:grpSpPr>
        <p:grpSp>
          <p:nvGrpSpPr>
            <p:cNvPr id="7269" name="组合 7268"/>
            <p:cNvGrpSpPr>
              <a:grpSpLocks noChangeAspect="1"/>
            </p:cNvGrpSpPr>
            <p:nvPr/>
          </p:nvGrpSpPr>
          <p:grpSpPr>
            <a:xfrm>
              <a:off x="672666" y="1143001"/>
              <a:ext cx="7798668" cy="2447924"/>
              <a:chOff x="237421" y="3257551"/>
              <a:chExt cx="4565698" cy="1433127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237421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2289808" y="3916678"/>
                <a:ext cx="1025443" cy="11346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1256858" y="3257551"/>
                <a:ext cx="444409" cy="252869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82" name="Rectangle 45"/>
              <p:cNvSpPr>
                <a:spLocks noChangeArrowheads="1"/>
              </p:cNvSpPr>
              <p:nvPr/>
            </p:nvSpPr>
            <p:spPr bwMode="auto">
              <a:xfrm>
                <a:off x="2457963" y="4439430"/>
                <a:ext cx="444409" cy="251248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93" name="Rectangle 56"/>
              <p:cNvSpPr>
                <a:spLocks noChangeArrowheads="1"/>
              </p:cNvSpPr>
              <p:nvPr/>
            </p:nvSpPr>
            <p:spPr bwMode="auto">
              <a:xfrm>
                <a:off x="3456381" y="3257551"/>
                <a:ext cx="442907" cy="252869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226" name="Rectangle 89"/>
              <p:cNvSpPr>
                <a:spLocks noChangeArrowheads="1"/>
              </p:cNvSpPr>
              <p:nvPr/>
            </p:nvSpPr>
            <p:spPr bwMode="auto">
              <a:xfrm>
                <a:off x="4364716" y="4429905"/>
                <a:ext cx="438403" cy="251248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268" name="组合 7267"/>
              <p:cNvGrpSpPr/>
              <p:nvPr/>
            </p:nvGrpSpPr>
            <p:grpSpPr>
              <a:xfrm>
                <a:off x="523875" y="3355410"/>
                <a:ext cx="732983" cy="519727"/>
                <a:chOff x="523875" y="3383985"/>
                <a:chExt cx="732983" cy="519727"/>
              </a:xfrm>
            </p:grpSpPr>
            <p:cxnSp>
              <p:nvCxnSpPr>
                <p:cNvPr id="7262" name="直接连接符 726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7" name="直接连接符 7266"/>
                <p:cNvCxnSpPr>
                  <a:endCxn id="19" idx="1"/>
                </p:cNvCxnSpPr>
                <p:nvPr/>
              </p:nvCxnSpPr>
              <p:spPr>
                <a:xfrm>
                  <a:off x="895350" y="3383985"/>
                  <a:ext cx="361508" cy="1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Rectangle 6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5"/>
              <p:cNvSpPr>
                <a:spLocks/>
              </p:cNvSpPr>
              <p:nvPr/>
            </p:nvSpPr>
            <p:spPr bwMode="auto">
              <a:xfrm flipH="1">
                <a:off x="3311448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5" name="组合 134"/>
              <p:cNvGrpSpPr/>
              <p:nvPr/>
            </p:nvGrpSpPr>
            <p:grpSpPr>
              <a:xfrm>
                <a:off x="2751752" y="3383985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6" name="直接连接符 135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组合 137"/>
              <p:cNvGrpSpPr/>
              <p:nvPr/>
            </p:nvGrpSpPr>
            <p:grpSpPr>
              <a:xfrm flipV="1">
                <a:off x="1747742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9" name="直接连接符 138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组合 140"/>
              <p:cNvGrpSpPr/>
              <p:nvPr/>
            </p:nvGrpSpPr>
            <p:grpSpPr>
              <a:xfrm flipV="1">
                <a:off x="3631733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42" name="直接连接符 14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70" name="TextBox 7269"/>
            <p:cNvSpPr txBox="1"/>
            <p:nvPr/>
          </p:nvSpPr>
          <p:spPr>
            <a:xfrm>
              <a:off x="2380130" y="1171576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112240" y="1171576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18284" y="3186273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7672439" y="3167224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920222" y="2315562"/>
            <a:ext cx="199066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1867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</a:t>
            </a:r>
          </a:p>
        </p:txBody>
      </p:sp>
      <p:sp>
        <p:nvSpPr>
          <p:cNvPr id="39" name="矩形 38"/>
          <p:cNvSpPr/>
          <p:nvPr/>
        </p:nvSpPr>
        <p:spPr>
          <a:xfrm>
            <a:off x="7662966" y="2352809"/>
            <a:ext cx="182635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 err="1">
                <a:solidFill>
                  <a:srgbClr val="FFC543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1867" dirty="0">
                <a:solidFill>
                  <a:srgbClr val="FFC543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1867" dirty="0">
                <a:solidFill>
                  <a:srgbClr val="FFC5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</a:p>
        </p:txBody>
      </p:sp>
      <p:sp>
        <p:nvSpPr>
          <p:cNvPr id="40" name="矩形 39"/>
          <p:cNvSpPr/>
          <p:nvPr/>
        </p:nvSpPr>
        <p:spPr>
          <a:xfrm>
            <a:off x="5505819" y="4781154"/>
            <a:ext cx="181603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endParaRPr lang="zh-CN" altLang="en-US" sz="1867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598574" y="4753051"/>
            <a:ext cx="187194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67" dirty="0">
                <a:solidFill>
                  <a:srgbClr val="464F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课程模块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03" y="1484784"/>
            <a:ext cx="443738" cy="5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  <a:endParaRPr lang="zh-CN" altLang="en-US" sz="6400" b="1" dirty="0">
                <a:solidFill>
                  <a:srgbClr val="1C2B38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648931" y="2820102"/>
            <a:ext cx="21900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GitHub 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493313" y="2820102"/>
            <a:ext cx="16930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6096000" y="3952661"/>
            <a:ext cx="5202981" cy="1144365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6" name="圆角矩形 55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" name="TextBox 136"/>
          <p:cNvSpPr txBox="1"/>
          <p:nvPr/>
        </p:nvSpPr>
        <p:spPr>
          <a:xfrm>
            <a:off x="6449220" y="4012612"/>
            <a:ext cx="1148268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538324" y="4221292"/>
            <a:ext cx="2411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基本操作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830871" y="560547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标签操作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426787" y="5605474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分支操作</a:t>
            </a:r>
          </a:p>
        </p:txBody>
      </p:sp>
      <p:sp>
        <p:nvSpPr>
          <p:cNvPr id="73" name="矩形 72"/>
          <p:cNvSpPr/>
          <p:nvPr/>
        </p:nvSpPr>
        <p:spPr>
          <a:xfrm>
            <a:off x="8544610" y="4211930"/>
            <a:ext cx="15905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337413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56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0" y="440667"/>
            <a:ext cx="41841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存储方式</a:t>
            </a:r>
          </a:p>
        </p:txBody>
      </p:sp>
      <p:pic>
        <p:nvPicPr>
          <p:cNvPr id="15362" name="Picture 2" descr="存储每个文件与初始版本的差异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44" y="1700808"/>
            <a:ext cx="10186272" cy="3943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382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57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0" y="440667"/>
            <a:ext cx="41841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存储方式</a:t>
            </a:r>
          </a:p>
        </p:txBody>
      </p:sp>
      <p:pic>
        <p:nvPicPr>
          <p:cNvPr id="14338" name="Picture 2" descr="Git 存储项目随时间改变的快照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3" y="1700808"/>
            <a:ext cx="10373283" cy="396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47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58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0" y="440667"/>
            <a:ext cx="41841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三个区域</a:t>
            </a:r>
          </a:p>
        </p:txBody>
      </p:sp>
      <p:pic>
        <p:nvPicPr>
          <p:cNvPr id="13314" name="Picture 2" descr="工作目录、暂存区域以及 Git 仓库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063" y="1340768"/>
            <a:ext cx="8806649" cy="485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01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59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0" y="440667"/>
            <a:ext cx="41841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四种状态</a:t>
            </a:r>
          </a:p>
        </p:txBody>
      </p:sp>
      <p:pic>
        <p:nvPicPr>
          <p:cNvPr id="12290" name="Picture 2" descr="Git 下文件生命周期图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640" y="1776685"/>
            <a:ext cx="9410641" cy="388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17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0" y="440667"/>
            <a:ext cx="41841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本地版本控制</a:t>
            </a:r>
          </a:p>
        </p:txBody>
      </p:sp>
      <p:pic>
        <p:nvPicPr>
          <p:cNvPr id="7170" name="Picture 2" descr="https://git-scm.com/book/en/v2/images/loc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53" y="1331866"/>
            <a:ext cx="5744567" cy="490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93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阅读维基百科的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词条；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阅读百度百科的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词条；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浏览课程资料页面；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2035940" y="1642309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了解 </a:t>
            </a:r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Picture 2" descr="https://git-for-windows.github.io/img/gwindows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1772816"/>
            <a:ext cx="3096344" cy="30963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62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helpnetsecurity.com/wp-content/uploads/2016/06/githu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 b="13314"/>
          <a:stretch/>
        </p:blipFill>
        <p:spPr bwMode="auto">
          <a:xfrm>
            <a:off x="0" y="0"/>
            <a:ext cx="12192000" cy="513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178922" y="5575456"/>
            <a:ext cx="183415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 err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GUI</a:t>
            </a:r>
            <a:endParaRPr lang="zh-CN" altLang="en-US" sz="4267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970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62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0" y="440667"/>
            <a:ext cx="41841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GUI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8" name="Picture 2" descr="https://git-for-windows.github.io/img/gwindows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82" y="2344853"/>
            <a:ext cx="3095625" cy="30956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s://git.wiki.kernel.org/images-git/2/24/Gitlogo.svg_from_msysGit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854" y="3892666"/>
            <a:ext cx="1283965" cy="248850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s://blog.sourcetreeapp.com/files/2014/09/SourceTreeNewIcon-300x3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087" y="348894"/>
            <a:ext cx="28575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s://www.frank-rahn.de/wp-content/uploads/EGit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41" y="3206394"/>
            <a:ext cx="4105275" cy="1838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47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63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0" y="440667"/>
            <a:ext cx="41841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GUI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1064" r="1138" b="1502"/>
          <a:stretch/>
        </p:blipFill>
        <p:spPr>
          <a:xfrm>
            <a:off x="2783632" y="991616"/>
            <a:ext cx="6624735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0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64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0" y="440667"/>
            <a:ext cx="41841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SourceTree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766" r="768" b="1151"/>
          <a:stretch/>
        </p:blipFill>
        <p:spPr>
          <a:xfrm>
            <a:off x="2676455" y="1210117"/>
            <a:ext cx="6840761" cy="524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7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018106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GUI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体验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基本操作；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百度搜索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SourceTree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并下载；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安装并注册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SourceTree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SourceTree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体验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基本操作；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Hbuilder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中安装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EGit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插件；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EGit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体验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基本操作；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2127312" y="1642309"/>
            <a:ext cx="1420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 GUI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5" t="12201" r="25719" b="13251"/>
          <a:stretch/>
        </p:blipFill>
        <p:spPr>
          <a:xfrm>
            <a:off x="6456040" y="1747838"/>
            <a:ext cx="4320480" cy="42021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2952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9" b="-1"/>
          <a:stretch/>
        </p:blipFill>
        <p:spPr bwMode="auto">
          <a:xfrm>
            <a:off x="0" y="0"/>
            <a:ext cx="12192000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058696" y="5575456"/>
            <a:ext cx="2074607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 err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配置</a:t>
            </a:r>
          </a:p>
        </p:txBody>
      </p:sp>
    </p:spTree>
    <p:extLst>
      <p:ext uri="{BB962C8B-B14F-4D97-AF65-F5344CB8AC3E}">
        <p14:creationId xmlns:p14="http://schemas.microsoft.com/office/powerpoint/2010/main" val="146565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67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.gitignore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556793"/>
            <a:ext cx="7695238" cy="2114286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/>
          <a:srcRect r="2176"/>
          <a:stretch/>
        </p:blipFill>
        <p:spPr>
          <a:xfrm>
            <a:off x="2567608" y="3789040"/>
            <a:ext cx="7704856" cy="2857143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4"/>
          <a:srcRect r="2176" b="71153"/>
          <a:stretch/>
        </p:blipFill>
        <p:spPr>
          <a:xfrm>
            <a:off x="2567608" y="188641"/>
            <a:ext cx="7704856" cy="1368152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2567608" y="2613936"/>
            <a:ext cx="2160240" cy="311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>
            <a:off x="5159896" y="3068960"/>
            <a:ext cx="360040" cy="8640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25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68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06627" y="1412776"/>
            <a:ext cx="10778746" cy="4963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使用场合：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忽略操作系统自动生成的文件，比如：缩略图，等；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忽略编译生成的中间文件、可执行文件等，比如：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语言编译产生的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.obj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文件和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.exe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文件；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忽略你自己的带有敏感信息的配置文件，比如：存放口令的配置文件；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tmp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/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临时目录；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log/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日志目录；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第三方依赖；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等等。 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.gitignore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114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强制添加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.gitignore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忽略的文件</a:t>
            </a:r>
            <a:endParaRPr lang="zh-CN" altLang="en-US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add –f &lt;file name&gt;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查看 </a:t>
            </a:r>
            <a:r>
              <a:rPr lang="en-US" altLang="zh-CN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.gitignore </a:t>
            </a:r>
            <a:r>
              <a:rPr lang="zh-CN" altLang="en-US" sz="2133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策略生效行号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check-ignore –v &lt;file name&gt;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.gitignore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081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0" y="440667"/>
            <a:ext cx="41841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集中版本控制</a:t>
            </a:r>
          </a:p>
        </p:txBody>
      </p:sp>
      <p:pic>
        <p:nvPicPr>
          <p:cNvPr id="7" name="Picture 2" descr="集中化的版本控制图解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329801"/>
            <a:ext cx="7056784" cy="490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31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4952" y="1426211"/>
            <a:ext cx="10822096" cy="501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CR: Carriage Return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回车，光标到首行，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‘\r’ = return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LF:  Line Feed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换行，光标下移一行，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’\n’ = newline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en-US" altLang="zh-CN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linux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:        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换行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\n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windows: 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换行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\r\n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MAC OS:  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换行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\r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提交时转换为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LF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，检出时转换为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CRLF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，默认设置不用修改，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是 </a:t>
            </a:r>
            <a:r>
              <a:rPr lang="en-US" altLang="zh-CN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linux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配置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config –-global 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core.autocrlf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true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允许提交包含混合换行符的文件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 config –-global 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core.safecrlf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false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换行符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13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71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7691" y="1628800"/>
            <a:ext cx="10822096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以图形的方式打印 </a:t>
            </a:r>
            <a:r>
              <a:rPr lang="en-US" altLang="zh-CN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提交日志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log –pretty=format:’%h %ad | %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s%d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’ –graph –date=short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设置别名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config –-global alias.ci commit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别名</a:t>
            </a:r>
          </a:p>
        </p:txBody>
      </p:sp>
    </p:spTree>
    <p:extLst>
      <p:ext uri="{BB962C8B-B14F-4D97-AF65-F5344CB8AC3E}">
        <p14:creationId xmlns:p14="http://schemas.microsoft.com/office/powerpoint/2010/main" val="39913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72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7691" y="1628800"/>
            <a:ext cx="10822096" cy="107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存储凭证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config –-global 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credential.helper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wincred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凭证</a:t>
            </a:r>
          </a:p>
        </p:txBody>
      </p:sp>
    </p:spTree>
    <p:extLst>
      <p:ext uri="{BB962C8B-B14F-4D97-AF65-F5344CB8AC3E}">
        <p14:creationId xmlns:p14="http://schemas.microsoft.com/office/powerpoint/2010/main" val="270202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设置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.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gitignore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设置换行参数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设置别名；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保存凭证；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2035940" y="1642309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配置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8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"/>
          <a:stretch/>
        </p:blipFill>
        <p:spPr bwMode="auto">
          <a:xfrm>
            <a:off x="5951984" y="1985169"/>
            <a:ext cx="5518484" cy="30963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551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0" b="16842"/>
          <a:stretch/>
        </p:blipFill>
        <p:spPr>
          <a:xfrm>
            <a:off x="0" y="-27385"/>
            <a:ext cx="12192000" cy="51487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058696" y="5575456"/>
            <a:ext cx="2074607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 err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348511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75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克隆本地仓库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clone /c/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wd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test.git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克隆本地仓库，不建议使用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file:// 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clone file:///c/wd/test.git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添加远程仓库的链接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remote add origin /c/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wd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test.git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本地协议</a:t>
            </a:r>
          </a:p>
        </p:txBody>
      </p:sp>
    </p:spTree>
    <p:extLst>
      <p:ext uri="{BB962C8B-B14F-4D97-AF65-F5344CB8AC3E}">
        <p14:creationId xmlns:p14="http://schemas.microsoft.com/office/powerpoint/2010/main" val="293413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克隆远程仓库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clone git://server_ip/test.git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添加远程仓库的链接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remote add origin git://server_ip/test.git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209246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77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克隆远程仓库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clone https://github.com/wangding/test.git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添加远程仓库的链接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remote add origin https://github.com/wangding/test.git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HTTP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426051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78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克隆远程仓库，一般写成简短的命令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clone ssh://git@github.com/wangding/test.git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clone 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git@github.com:wangding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test.git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添加远程仓库的链接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remote add origin 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git@github.com:wangding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/test.git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SSH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72005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79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生成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RSA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密钥对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ssh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-Keygen -t 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rsa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-C "your email"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网站添加公钥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使用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SSH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协议，克隆仓库或者添加远程链接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SSH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284967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0" y="440667"/>
            <a:ext cx="41841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分布版本控制</a:t>
            </a:r>
          </a:p>
        </p:txBody>
      </p:sp>
      <p:pic>
        <p:nvPicPr>
          <p:cNvPr id="8196" name="Picture 4" descr="分布式版本控制图解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790" y="745537"/>
            <a:ext cx="4664050" cy="558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79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80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090114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在本地创建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SSH RSA key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将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SSH key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配置到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删除所有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本地仓库；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SSH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协议重新克隆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GitHub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2035940" y="1642309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协议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2283" t="12215" r="32283" b="6618"/>
          <a:stretch/>
        </p:blipFill>
        <p:spPr>
          <a:xfrm>
            <a:off x="6240016" y="1834612"/>
            <a:ext cx="4104456" cy="3967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421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enterprise.github.com/assets/aws/jetpack-octocat-clouds-ab3c258e0b58dc8354ebb57139827a23dcf3849d14ee8c6795a67a7bcfde9fb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b="18101"/>
          <a:stretch/>
        </p:blipFill>
        <p:spPr bwMode="auto">
          <a:xfrm>
            <a:off x="0" y="-2738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512072" y="5575456"/>
            <a:ext cx="3167855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 err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基本操作</a:t>
            </a:r>
          </a:p>
        </p:txBody>
      </p:sp>
    </p:spTree>
    <p:extLst>
      <p:ext uri="{BB962C8B-B14F-4D97-AF65-F5344CB8AC3E}">
        <p14:creationId xmlns:p14="http://schemas.microsoft.com/office/powerpoint/2010/main" val="121930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82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en-US" altLang="zh-CN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命令信息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查看全部 </a:t>
            </a:r>
            <a:r>
              <a:rPr lang="en-US" altLang="zh-CN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子命令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help -a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145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83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逐行查看文件的修改历史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blame &lt;file name&gt;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从第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100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行开始，到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110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行。逐行查看文件的修改历史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blame –</a:t>
            </a:r>
            <a:r>
              <a:rPr lang="en-US" altLang="zh-CN" sz="2133" b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 100,110 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&lt;file name&gt;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blame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81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84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列出打算清除的档案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clean -n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真正的删除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clean –f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连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.</a:t>
            </a:r>
            <a:r>
              <a:rPr lang="en-US" altLang="zh-CN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gitignore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中忽略的档案也清除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clean -x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clean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197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85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4975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添加新文件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删除文件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编辑文件（增加内容、删除内容、修改内容）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文件改名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文件移动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文件夹的操作（添加、删除、改名、移动）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add .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一个文件多个提交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add –p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add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72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86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452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add &amp; commit mothed 1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add . 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commit –m “message”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add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&amp;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commit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mothed 2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commit –a –m “message”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add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&amp;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commit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mothed 3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commit –am “message”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commit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455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87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每个提交要保证</a:t>
            </a:r>
            <a:r>
              <a:rPr lang="zh-CN" altLang="en-US" sz="2133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适当的颗粒度</a:t>
            </a:r>
            <a:r>
              <a:rPr lang="zh-CN" altLang="en-US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、</a:t>
            </a:r>
            <a:r>
              <a:rPr lang="zh-CN" altLang="en-US" sz="2133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相关性</a:t>
            </a:r>
            <a:r>
              <a:rPr lang="zh-CN" altLang="en-US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和</a:t>
            </a:r>
            <a:r>
              <a:rPr lang="zh-CN" altLang="en-US" sz="2133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独立性</a:t>
            </a:r>
            <a:r>
              <a:rPr lang="zh-CN" altLang="en-US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 </a:t>
            </a:r>
            <a:r>
              <a:rPr lang="zh-CN" altLang="en-US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以一个小功能、小改进或一个 </a:t>
            </a:r>
            <a:r>
              <a:rPr lang="en-US" altLang="zh-CN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bug fix </a:t>
            </a:r>
            <a:r>
              <a:rPr lang="zh-CN" altLang="en-US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为单位  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 </a:t>
            </a:r>
            <a:r>
              <a:rPr lang="zh-CN" altLang="en-US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对应的 </a:t>
            </a:r>
            <a:r>
              <a:rPr lang="en-US" altLang="zh-CN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unit test </a:t>
            </a:r>
            <a:r>
              <a:rPr lang="zh-CN" altLang="en-US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程序在同一个 </a:t>
            </a:r>
            <a:r>
              <a:rPr lang="en-US" altLang="zh-CN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commit  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 </a:t>
            </a:r>
            <a:r>
              <a:rPr lang="zh-CN" altLang="en-US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无相关的修改不在同一个 </a:t>
            </a:r>
            <a:r>
              <a:rPr lang="en-US" altLang="zh-CN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commit  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 </a:t>
            </a:r>
            <a:r>
              <a:rPr lang="zh-CN" altLang="en-US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语法错误的半成品程序不能 </a:t>
            </a:r>
            <a:r>
              <a:rPr lang="en-US" altLang="zh-CN" sz="2133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commit 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commit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928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88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commit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8" name="Picture 4" descr="http://www.ruanyifeng.com/blogimg/asset/2016/bg20160106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075" y="600075"/>
            <a:ext cx="4133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12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89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commit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6" name="Picture 2" descr="https://camo.githubusercontent.com/fff4ecaa6bfdc8a92d21a4b691bfd18710851ae9/687474703a2f2f7777772e7275616e796966656e672e636f6d2f626c6f67696d672f61737365742f323031362f626732303136303130363032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92" y="200025"/>
            <a:ext cx="6667500" cy="645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2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jlord.us/git-it/assets/imgs/remo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38" y="0"/>
            <a:ext cx="104569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2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90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commit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074" name="Picture 2" descr="http://www.ruanyifeng.com/blogimg/asset/2016/bg20160106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1728788"/>
            <a:ext cx="520065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83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91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commit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098" name="Picture 2" descr="http://www.ruanyifeng.com/blogimg/asset/2016/bg201601060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016" y="1663517"/>
            <a:ext cx="6667500" cy="3362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59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92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commit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57350" b="9050"/>
          <a:stretch/>
        </p:blipFill>
        <p:spPr>
          <a:xfrm>
            <a:off x="2232248" y="2688546"/>
            <a:ext cx="7676148" cy="23042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5250" b="75851"/>
          <a:stretch/>
        </p:blipFill>
        <p:spPr>
          <a:xfrm>
            <a:off x="2232248" y="1243780"/>
            <a:ext cx="7676148" cy="12961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4096" y="5805264"/>
            <a:ext cx="10560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http://www.ruanyifeng.com/blog/2016/01/commit_message_change_log.html</a:t>
            </a:r>
          </a:p>
        </p:txBody>
      </p:sp>
    </p:spTree>
    <p:extLst>
      <p:ext uri="{BB962C8B-B14F-4D97-AF65-F5344CB8AC3E}">
        <p14:creationId xmlns:p14="http://schemas.microsoft.com/office/powerpoint/2010/main" val="198364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93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340768"/>
            <a:ext cx="10822096" cy="501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short and branch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status -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sb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查看某个提交信息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show HEAD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查看提交历史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log &lt;file name&gt;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log --grep &lt;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msg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&gt;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log -n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信息查看</a:t>
            </a:r>
          </a:p>
        </p:txBody>
      </p:sp>
    </p:spTree>
    <p:extLst>
      <p:ext uri="{BB962C8B-B14F-4D97-AF65-F5344CB8AC3E}">
        <p14:creationId xmlns:p14="http://schemas.microsoft.com/office/powerpoint/2010/main" val="35801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94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diff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6146" name="Picture 2" descr="http://img.blog.csdn.net/20130613153053546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695797"/>
            <a:ext cx="748665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38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95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196752"/>
            <a:ext cx="10822096" cy="5508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回撤暂存区内容到工作目录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reset HEAD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回撤提交到暂存区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reset HEAD --soft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回撤提交，放弃变更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reset HEAD –-hard</a:t>
            </a:r>
          </a:p>
          <a:p>
            <a:pPr algn="just">
              <a:lnSpc>
                <a:spcPct val="150000"/>
              </a:lnSpc>
            </a:pP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回撤远程仓库，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-f 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即 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--force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push -f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回撤操作</a:t>
            </a:r>
          </a:p>
        </p:txBody>
      </p:sp>
      <p:pic>
        <p:nvPicPr>
          <p:cNvPr id="2050" name="Picture 2" descr="http://img.blog.csdn.net/2013061314420001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1916832"/>
            <a:ext cx="696277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99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96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reset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6" name="Picture 2" descr="https://raw.githubusercontent.com/xirong/my-git/master/_image/2016-07-14%2020-31-39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1033463"/>
            <a:ext cx="7248525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97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97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71499"/>
            <a:ext cx="10822096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回撤上一次提交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add .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commit --amend –m “message”</a:t>
            </a:r>
          </a:p>
          <a:p>
            <a:pPr algn="just">
              <a:lnSpc>
                <a:spcPct val="150000"/>
              </a:lnSpc>
            </a:pP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变基操作，改写历史提交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rebase –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HEAD~3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回撤操作</a:t>
            </a:r>
          </a:p>
        </p:txBody>
      </p:sp>
    </p:spTree>
    <p:extLst>
      <p:ext uri="{BB962C8B-B14F-4D97-AF65-F5344CB8AC3E}">
        <p14:creationId xmlns:p14="http://schemas.microsoft.com/office/powerpoint/2010/main" val="188054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98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4231281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建立并初始化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仓库下，练习并观察视频课程中的命令；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建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把课上讲的所有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命令整理成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格式的学习笔记，上传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625570" y="1371503"/>
            <a:ext cx="2424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5" name="Picture 2" descr="https://enterprise.github.com/assets/aws/jetpack-octocat-clouds-ab3c258e0b58dc8354ebb57139827a23dcf3849d14ee8c6795a67a7bcfde9fb4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r="55316" b="18101"/>
          <a:stretch/>
        </p:blipFill>
        <p:spPr bwMode="auto">
          <a:xfrm>
            <a:off x="6173469" y="1719824"/>
            <a:ext cx="4459035" cy="42231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5456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3-eu-west-1.amazonaws.com/3tags-prod/article/550422df9457e/550422df9aac3/origin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3" b="2655"/>
          <a:stretch/>
        </p:blipFill>
        <p:spPr bwMode="auto">
          <a:xfrm>
            <a:off x="-1850" y="-2738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910417" y="5575456"/>
            <a:ext cx="237116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标签操作</a:t>
            </a:r>
          </a:p>
        </p:txBody>
      </p:sp>
    </p:spTree>
    <p:extLst>
      <p:ext uri="{BB962C8B-B14F-4D97-AF65-F5344CB8AC3E}">
        <p14:creationId xmlns:p14="http://schemas.microsoft.com/office/powerpoint/2010/main" val="147059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12125</TotalTime>
  <Words>3176</Words>
  <Application>Microsoft Office PowerPoint</Application>
  <PresentationFormat>宽屏</PresentationFormat>
  <Paragraphs>809</Paragraphs>
  <Slides>142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142</vt:i4>
      </vt:variant>
    </vt:vector>
  </HeadingPairs>
  <TitlesOfParts>
    <vt:vector size="150" baseType="lpstr">
      <vt:lpstr>Arial Unicode MS</vt:lpstr>
      <vt:lpstr>等线</vt:lpstr>
      <vt:lpstr>微软雅黑</vt:lpstr>
      <vt:lpstr>Arial</vt:lpstr>
      <vt:lpstr>Calibri</vt:lpstr>
      <vt:lpstr>Courier New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193</cp:revision>
  <dcterms:created xsi:type="dcterms:W3CDTF">2016-08-24T11:19:54Z</dcterms:created>
  <dcterms:modified xsi:type="dcterms:W3CDTF">2019-08-13T13:47:52Z</dcterms:modified>
</cp:coreProperties>
</file>